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081DC-AF7C-4CD8-BE3D-D03EE154BB6E}" type="datetimeFigureOut">
              <a:rPr lang="de-AT" smtClean="0"/>
              <a:t>30.05.2021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C6D5-6903-45BF-B84C-B93B3B0C22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2850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C09591-AC66-40BA-8684-B6F4AA65B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15C07F3-FA54-45E8-B32C-BCBA3D39D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6E5275-4D16-4EA7-9511-F4DAE8F63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781B-958B-4301-AA93-2331809EFC91}" type="datetimeFigureOut">
              <a:rPr lang="de-AT" smtClean="0"/>
              <a:t>30.05.2021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0E055F-4639-4261-81CC-AD38EB567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6D8614-12DA-45EF-A37B-EB64B3E9F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55D6-C3A6-40F3-B7C5-E745E3EB02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44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C8B350-1940-479F-9B80-2A725F486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F268C50-38CD-4D4B-BF38-40A61EA76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1A9306-2DAB-47D8-932A-66C4387D1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781B-958B-4301-AA93-2331809EFC91}" type="datetimeFigureOut">
              <a:rPr lang="de-AT" smtClean="0"/>
              <a:t>30.05.2021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59E6F-7124-4ED5-A4FE-219D09E2A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C2DC72-5415-4A58-ADE2-22EBD6471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55D6-C3A6-40F3-B7C5-E745E3EB02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192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3201A99-98F4-4C8C-B130-34B5A16386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E49F44E-2E0F-4446-B389-1D7589313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F51130-5136-4C8B-832A-8F37004E2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781B-958B-4301-AA93-2331809EFC91}" type="datetimeFigureOut">
              <a:rPr lang="de-AT" smtClean="0"/>
              <a:t>30.05.2021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3B4AFC-A51B-44D8-89F5-DC4A03494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0A0E55-CE86-4741-8407-279455046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55D6-C3A6-40F3-B7C5-E745E3EB02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494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5BA2AB-B169-4D3C-89C3-C96DB8F2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19657E-5434-4149-93B4-F761C4B21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DDABB7-BCA8-41E1-93B5-5576AB794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781B-958B-4301-AA93-2331809EFC91}" type="datetimeFigureOut">
              <a:rPr lang="de-AT" smtClean="0"/>
              <a:t>30.05.2021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137590-1DCE-40BB-90B8-C8F9C53D3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54C52C-75D5-42C7-8693-B04E1A074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55D6-C3A6-40F3-B7C5-E745E3EB02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216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73C434-4096-436D-A41F-1BCA248B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B89061-A157-48E5-956C-2FE44D2F8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040764-5829-4FE9-BC1A-287DFDFDC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781B-958B-4301-AA93-2331809EFC91}" type="datetimeFigureOut">
              <a:rPr lang="de-AT" smtClean="0"/>
              <a:t>30.05.2021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B3981F-645F-447D-8EA0-861F142FC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72EDD7-6211-4D6A-8AC9-6DDE6FD4C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55D6-C3A6-40F3-B7C5-E745E3EB02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149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C52F9-F62E-4927-9623-02775C465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3225-BF9D-4189-96A6-8149C3A9A3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EA38393-7267-4969-986D-C23D6DA5F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9163D8-D9D0-4BE8-8DAB-D70762251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781B-958B-4301-AA93-2331809EFC91}" type="datetimeFigureOut">
              <a:rPr lang="de-AT" smtClean="0"/>
              <a:t>30.05.2021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B710A4-38B7-4F43-9B7B-5C1A7AB29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29940BF-353A-4EB1-A0F6-1E3E7A8B3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55D6-C3A6-40F3-B7C5-E745E3EB02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703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8DDD41-2603-43E5-B705-C2BE75AE3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B9B671-6C02-4CFB-A0EF-ACCA566EC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12AA9D9-6531-4B40-BCEA-F5B4CA9BE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C6500D6-4C76-41C3-9808-EEF11CF82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1AB404C-08A0-4992-8D9D-8B12A3494A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E1361BC-825F-4379-A031-4EEFCDB4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781B-958B-4301-AA93-2331809EFC91}" type="datetimeFigureOut">
              <a:rPr lang="de-AT" smtClean="0"/>
              <a:t>30.05.2021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39FCEA5-A12F-4C26-B85C-FA60C29DC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6A6AB92-9182-479F-85AC-4FBD7FA0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55D6-C3A6-40F3-B7C5-E745E3EB02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089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58642-601B-4C24-A908-B16C0270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8269684-2130-4905-BD02-F79DA29C3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781B-958B-4301-AA93-2331809EFC91}" type="datetimeFigureOut">
              <a:rPr lang="de-AT" smtClean="0"/>
              <a:t>30.05.2021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BB5C75F-1B15-4FC6-9CAA-D0644AD45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444A581-8897-4C6D-AE45-A6D6F34C1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55D6-C3A6-40F3-B7C5-E745E3EB02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570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1F6A688-393D-49FD-BA39-FC33D3787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781B-958B-4301-AA93-2331809EFC91}" type="datetimeFigureOut">
              <a:rPr lang="de-AT" smtClean="0"/>
              <a:t>30.05.2021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C73324C-3CC7-4F6F-A201-3342A3860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F4A43B4-D57C-4FB3-9BAC-E78DD4030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55D6-C3A6-40F3-B7C5-E745E3EB02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346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C3F49-51ED-48A7-BB9B-571ED1331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6244C8-3221-418D-91D4-8AC561AD5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E1CA70-CA45-4D0C-A74D-86C0F76B0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D2AA3A-F303-4E7F-AC67-F0480EC53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781B-958B-4301-AA93-2331809EFC91}" type="datetimeFigureOut">
              <a:rPr lang="de-AT" smtClean="0"/>
              <a:t>30.05.2021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FA67A45-98B6-4C9C-8586-3B1E5A34D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304C0C-1ED7-43B7-9FF6-0B5EF6662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55D6-C3A6-40F3-B7C5-E745E3EB02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550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1C1C15-3084-4750-B3E6-5A772A5E0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8089AAC-6D5F-4DEF-997B-2F909B34D1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37C2CB2-ABF6-41CE-9B5A-CA604CD9B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5C5800-36F8-49CA-B24E-0F2888AE0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781B-958B-4301-AA93-2331809EFC91}" type="datetimeFigureOut">
              <a:rPr lang="de-AT" smtClean="0"/>
              <a:t>30.05.2021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2BFCD9F-2584-4562-B768-9881B0A7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9DD493-EDFA-4A02-9A77-28003A6E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55D6-C3A6-40F3-B7C5-E745E3EB02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813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523CC5B-DD56-41F0-9952-C8BF6449C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837F59-C29F-4673-8322-1A5FF16ED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4EB3BA-0B12-4BF9-B762-24409B381C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0781B-958B-4301-AA93-2331809EFC91}" type="datetimeFigureOut">
              <a:rPr lang="de-AT" smtClean="0"/>
              <a:t>30.05.2021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F21D3A-B569-4CFA-BE24-0EAB725B0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C8CC69-B62C-46C6-A3DC-9FBAB114ED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655D6-C3A6-40F3-B7C5-E745E3EB02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111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CFF3B5D8-FEE5-4734-84BA-1A883DDCD5DF}"/>
              </a:ext>
            </a:extLst>
          </p:cNvPr>
          <p:cNvSpPr txBox="1"/>
          <p:nvPr/>
        </p:nvSpPr>
        <p:spPr>
          <a:xfrm>
            <a:off x="233607" y="26017"/>
            <a:ext cx="6390294" cy="1828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AT" sz="4800" b="1" dirty="0">
                <a:latin typeface="AaBbCc" panose="020B0500000000000000" pitchFamily="34" charset="0"/>
              </a:rPr>
              <a:t>Österreich und seine Nachbarländer</a:t>
            </a:r>
          </a:p>
        </p:txBody>
      </p:sp>
      <p:graphicFrame>
        <p:nvGraphicFramePr>
          <p:cNvPr id="6" name="Tabelle 3">
            <a:extLst>
              <a:ext uri="{FF2B5EF4-FFF2-40B4-BE49-F238E27FC236}">
                <a16:creationId xmlns:a16="http://schemas.microsoft.com/office/drawing/2014/main" id="{53FC48C1-5721-441B-B818-D285FA234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859446"/>
              </p:ext>
            </p:extLst>
          </p:nvPr>
        </p:nvGraphicFramePr>
        <p:xfrm>
          <a:off x="1333507" y="1854210"/>
          <a:ext cx="4190493" cy="47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323">
                  <a:extLst>
                    <a:ext uri="{9D8B030D-6E8A-4147-A177-3AD203B41FA5}">
                      <a16:colId xmlns:a16="http://schemas.microsoft.com/office/drawing/2014/main" val="4153705066"/>
                    </a:ext>
                  </a:extLst>
                </a:gridCol>
                <a:gridCol w="1388170">
                  <a:extLst>
                    <a:ext uri="{9D8B030D-6E8A-4147-A177-3AD203B41FA5}">
                      <a16:colId xmlns:a16="http://schemas.microsoft.com/office/drawing/2014/main" val="3108657146"/>
                    </a:ext>
                  </a:extLst>
                </a:gridCol>
              </a:tblGrid>
              <a:tr h="598500">
                <a:tc>
                  <a:txBody>
                    <a:bodyPr/>
                    <a:lstStyle/>
                    <a:p>
                      <a:r>
                        <a:rPr lang="de-AT" sz="3000" b="0" dirty="0">
                          <a:solidFill>
                            <a:sysClr val="windowText" lastClr="000000"/>
                          </a:solidFill>
                          <a:latin typeface="AaBbCc" panose="020B0500000000000000" pitchFamily="34" charset="0"/>
                        </a:rPr>
                        <a:t>Ungarn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3000" dirty="0">
                        <a:solidFill>
                          <a:sysClr val="windowText" lastClr="000000"/>
                        </a:solidFill>
                        <a:latin typeface="AaBbCc" panose="020B05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630924"/>
                  </a:ext>
                </a:extLst>
              </a:tr>
              <a:tr h="598500">
                <a:tc>
                  <a:txBody>
                    <a:bodyPr/>
                    <a:lstStyle/>
                    <a:p>
                      <a:r>
                        <a:rPr lang="de-AT" sz="3000" dirty="0">
                          <a:solidFill>
                            <a:sysClr val="windowText" lastClr="000000"/>
                          </a:solidFill>
                          <a:latin typeface="AaBbCc" panose="020B0500000000000000" pitchFamily="34" charset="0"/>
                        </a:rPr>
                        <a:t>Schweiz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3000" dirty="0">
                        <a:solidFill>
                          <a:sysClr val="windowText" lastClr="000000"/>
                        </a:solidFill>
                        <a:latin typeface="AaBbCc" panose="020B05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492496"/>
                  </a:ext>
                </a:extLst>
              </a:tr>
              <a:tr h="598500">
                <a:tc>
                  <a:txBody>
                    <a:bodyPr/>
                    <a:lstStyle/>
                    <a:p>
                      <a:r>
                        <a:rPr lang="de-AT" sz="3000" dirty="0">
                          <a:solidFill>
                            <a:sysClr val="windowText" lastClr="000000"/>
                          </a:solidFill>
                          <a:latin typeface="AaBbCc" panose="020B0500000000000000" pitchFamily="34" charset="0"/>
                        </a:rPr>
                        <a:t>Deutschland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3000" dirty="0">
                        <a:solidFill>
                          <a:sysClr val="windowText" lastClr="000000"/>
                        </a:solidFill>
                        <a:latin typeface="AaBbCc" panose="020B05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64302"/>
                  </a:ext>
                </a:extLst>
              </a:tr>
              <a:tr h="598500">
                <a:tc>
                  <a:txBody>
                    <a:bodyPr/>
                    <a:lstStyle/>
                    <a:p>
                      <a:r>
                        <a:rPr lang="de-AT" sz="3000" dirty="0">
                          <a:solidFill>
                            <a:sysClr val="windowText" lastClr="000000"/>
                          </a:solidFill>
                          <a:latin typeface="AaBbCc" panose="020B0500000000000000" pitchFamily="34" charset="0"/>
                        </a:rPr>
                        <a:t>Italien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3000" dirty="0">
                        <a:solidFill>
                          <a:sysClr val="windowText" lastClr="000000"/>
                        </a:solidFill>
                        <a:latin typeface="AaBbCc" panose="020B05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672425"/>
                  </a:ext>
                </a:extLst>
              </a:tr>
              <a:tr h="598500">
                <a:tc>
                  <a:txBody>
                    <a:bodyPr/>
                    <a:lstStyle/>
                    <a:p>
                      <a:r>
                        <a:rPr lang="de-AT" sz="3000" dirty="0">
                          <a:solidFill>
                            <a:sysClr val="windowText" lastClr="000000"/>
                          </a:solidFill>
                          <a:latin typeface="AaBbCc" panose="020B0500000000000000" pitchFamily="34" charset="0"/>
                        </a:rPr>
                        <a:t>Tschechien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3000" dirty="0">
                        <a:solidFill>
                          <a:sysClr val="windowText" lastClr="000000"/>
                        </a:solidFill>
                        <a:latin typeface="AaBbCc" panose="020B05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080148"/>
                  </a:ext>
                </a:extLst>
              </a:tr>
              <a:tr h="598500">
                <a:tc>
                  <a:txBody>
                    <a:bodyPr/>
                    <a:lstStyle/>
                    <a:p>
                      <a:r>
                        <a:rPr lang="de-AT" sz="3000" dirty="0">
                          <a:solidFill>
                            <a:sysClr val="windowText" lastClr="000000"/>
                          </a:solidFill>
                          <a:latin typeface="AaBbCc" panose="020B0500000000000000" pitchFamily="34" charset="0"/>
                        </a:rPr>
                        <a:t>Liechtenstein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3000" dirty="0">
                        <a:solidFill>
                          <a:sysClr val="windowText" lastClr="000000"/>
                        </a:solidFill>
                        <a:latin typeface="AaBbCc" panose="020B05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860204"/>
                  </a:ext>
                </a:extLst>
              </a:tr>
              <a:tr h="598500">
                <a:tc>
                  <a:txBody>
                    <a:bodyPr/>
                    <a:lstStyle/>
                    <a:p>
                      <a:r>
                        <a:rPr lang="de-AT" sz="3000" dirty="0">
                          <a:solidFill>
                            <a:sysClr val="windowText" lastClr="000000"/>
                          </a:solidFill>
                          <a:latin typeface="AaBbCc" panose="020B0500000000000000" pitchFamily="34" charset="0"/>
                        </a:rPr>
                        <a:t>Slowenien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3000" dirty="0">
                        <a:solidFill>
                          <a:sysClr val="windowText" lastClr="000000"/>
                        </a:solidFill>
                        <a:latin typeface="AaBbCc" panose="020B05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859577"/>
                  </a:ext>
                </a:extLst>
              </a:tr>
              <a:tr h="598500">
                <a:tc>
                  <a:txBody>
                    <a:bodyPr/>
                    <a:lstStyle/>
                    <a:p>
                      <a:r>
                        <a:rPr lang="de-AT" sz="3000" dirty="0">
                          <a:solidFill>
                            <a:sysClr val="windowText" lastClr="000000"/>
                          </a:solidFill>
                          <a:latin typeface="AaBbCc" panose="020B0500000000000000" pitchFamily="34" charset="0"/>
                        </a:rPr>
                        <a:t>Slowakei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3000" dirty="0">
                        <a:solidFill>
                          <a:sysClr val="windowText" lastClr="000000"/>
                        </a:solidFill>
                        <a:latin typeface="AaBbCc" panose="020B05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264145"/>
                  </a:ext>
                </a:extLst>
              </a:tr>
            </a:tbl>
          </a:graphicData>
        </a:graphic>
      </p:graphicFrame>
      <p:pic>
        <p:nvPicPr>
          <p:cNvPr id="7" name="Picture 2" descr="Europa, Geographie, Karte, Gefärbt, Kontinent, Länder">
            <a:extLst>
              <a:ext uri="{FF2B5EF4-FFF2-40B4-BE49-F238E27FC236}">
                <a16:creationId xmlns:a16="http://schemas.microsoft.com/office/drawing/2014/main" id="{B90BD818-1493-476F-A7F2-A6BC7F064F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38" t="33992" r="29118" b="17359"/>
          <a:stretch/>
        </p:blipFill>
        <p:spPr bwMode="auto">
          <a:xfrm>
            <a:off x="6777872" y="0"/>
            <a:ext cx="54141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talien, Flagge, Nationalflagge, Nation">
            <a:extLst>
              <a:ext uri="{FF2B5EF4-FFF2-40B4-BE49-F238E27FC236}">
                <a16:creationId xmlns:a16="http://schemas.microsoft.com/office/drawing/2014/main" id="{9D0C2F78-636E-4F2C-BAD3-A9C33A3CE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550" y="3701865"/>
            <a:ext cx="749726" cy="49981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8A478E1-7712-4C87-B8EE-CF10308C78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9550" y="4883812"/>
            <a:ext cx="749726" cy="51927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EC0D1404-A105-41D0-8993-363927A717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9551" y="4295759"/>
            <a:ext cx="749726" cy="49981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2" descr="Flagge, Land, Österreich, Österreich">
            <a:extLst>
              <a:ext uri="{FF2B5EF4-FFF2-40B4-BE49-F238E27FC236}">
                <a16:creationId xmlns:a16="http://schemas.microsoft.com/office/drawing/2014/main" id="{9EC635F2-6C17-4DD1-8E80-11E76BA42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590" y="2584318"/>
            <a:ext cx="657127" cy="38061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chweizer Flagge, Schweiz, Land, Flagge">
            <a:extLst>
              <a:ext uri="{FF2B5EF4-FFF2-40B4-BE49-F238E27FC236}">
                <a16:creationId xmlns:a16="http://schemas.microsoft.com/office/drawing/2014/main" id="{E2654867-DCC7-4AF0-9445-45F6C3A89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340" y="2500462"/>
            <a:ext cx="771936" cy="500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1052694B-CA12-45B1-BA0D-D0ABA0CA10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7340" y="3114057"/>
            <a:ext cx="771936" cy="47577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32" name="Picture 8" descr="Ungarn, Flagge, Nationalflagge, Nation">
            <a:extLst>
              <a:ext uri="{FF2B5EF4-FFF2-40B4-BE49-F238E27FC236}">
                <a16:creationId xmlns:a16="http://schemas.microsoft.com/office/drawing/2014/main" id="{8A81E921-B061-4C5A-B57D-99A3C78D1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340" y="1894096"/>
            <a:ext cx="771936" cy="50681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lowenien, Flagge, Nationalflagge">
            <a:extLst>
              <a:ext uri="{FF2B5EF4-FFF2-40B4-BE49-F238E27FC236}">
                <a16:creationId xmlns:a16="http://schemas.microsoft.com/office/drawing/2014/main" id="{0BCFB0AA-7FBD-45B5-9E54-A7826D027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550" y="5501498"/>
            <a:ext cx="766731" cy="48736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lowakei, Flagge, Nationalflagge, Nation">
            <a:extLst>
              <a:ext uri="{FF2B5EF4-FFF2-40B4-BE49-F238E27FC236}">
                <a16:creationId xmlns:a16="http://schemas.microsoft.com/office/drawing/2014/main" id="{E68C35CA-DAAA-44AF-9BBA-A8EB7C803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551" y="6104075"/>
            <a:ext cx="766730" cy="47635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Ellipse 20">
            <a:extLst>
              <a:ext uri="{FF2B5EF4-FFF2-40B4-BE49-F238E27FC236}">
                <a16:creationId xmlns:a16="http://schemas.microsoft.com/office/drawing/2014/main" id="{64724EBD-972B-4F6A-BD86-D675DFF4E13B}"/>
              </a:ext>
            </a:extLst>
          </p:cNvPr>
          <p:cNvSpPr/>
          <p:nvPr/>
        </p:nvSpPr>
        <p:spPr>
          <a:xfrm rot="18752228">
            <a:off x="7827212" y="2840079"/>
            <a:ext cx="127863" cy="2089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346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CFF3B5D8-FEE5-4734-84BA-1A883DDCD5DF}"/>
              </a:ext>
            </a:extLst>
          </p:cNvPr>
          <p:cNvSpPr txBox="1"/>
          <p:nvPr/>
        </p:nvSpPr>
        <p:spPr>
          <a:xfrm>
            <a:off x="233607" y="26017"/>
            <a:ext cx="6390294" cy="1828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AT" sz="4800" b="1" dirty="0">
                <a:latin typeface="AaBbCc" panose="020B0500000000000000" pitchFamily="34" charset="0"/>
              </a:rPr>
              <a:t>Österreich und seine Nachbarländer</a:t>
            </a:r>
          </a:p>
        </p:txBody>
      </p:sp>
      <p:graphicFrame>
        <p:nvGraphicFramePr>
          <p:cNvPr id="6" name="Tabelle 3">
            <a:extLst>
              <a:ext uri="{FF2B5EF4-FFF2-40B4-BE49-F238E27FC236}">
                <a16:creationId xmlns:a16="http://schemas.microsoft.com/office/drawing/2014/main" id="{53FC48C1-5721-441B-B818-D285FA234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822418"/>
              </p:ext>
            </p:extLst>
          </p:nvPr>
        </p:nvGraphicFramePr>
        <p:xfrm>
          <a:off x="1333507" y="1854210"/>
          <a:ext cx="4190493" cy="47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323">
                  <a:extLst>
                    <a:ext uri="{9D8B030D-6E8A-4147-A177-3AD203B41FA5}">
                      <a16:colId xmlns:a16="http://schemas.microsoft.com/office/drawing/2014/main" val="4153705066"/>
                    </a:ext>
                  </a:extLst>
                </a:gridCol>
                <a:gridCol w="1388170">
                  <a:extLst>
                    <a:ext uri="{9D8B030D-6E8A-4147-A177-3AD203B41FA5}">
                      <a16:colId xmlns:a16="http://schemas.microsoft.com/office/drawing/2014/main" val="3108657146"/>
                    </a:ext>
                  </a:extLst>
                </a:gridCol>
              </a:tblGrid>
              <a:tr h="598500">
                <a:tc>
                  <a:txBody>
                    <a:bodyPr/>
                    <a:lstStyle/>
                    <a:p>
                      <a:r>
                        <a:rPr lang="de-AT" sz="3000" b="0" dirty="0">
                          <a:solidFill>
                            <a:sysClr val="windowText" lastClr="000000"/>
                          </a:solidFill>
                          <a:latin typeface="AaBbCc" panose="020B0500000000000000" pitchFamily="34" charset="0"/>
                        </a:rPr>
                        <a:t>Ungarn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3000" dirty="0">
                        <a:solidFill>
                          <a:sysClr val="windowText" lastClr="000000"/>
                        </a:solidFill>
                        <a:latin typeface="AaBbCc" panose="020B05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630924"/>
                  </a:ext>
                </a:extLst>
              </a:tr>
              <a:tr h="598500">
                <a:tc>
                  <a:txBody>
                    <a:bodyPr/>
                    <a:lstStyle/>
                    <a:p>
                      <a:r>
                        <a:rPr lang="de-AT" sz="3000" dirty="0">
                          <a:solidFill>
                            <a:sysClr val="windowText" lastClr="000000"/>
                          </a:solidFill>
                          <a:latin typeface="AaBbCc" panose="020B0500000000000000" pitchFamily="34" charset="0"/>
                        </a:rPr>
                        <a:t>Schweiz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3000" dirty="0">
                        <a:solidFill>
                          <a:sysClr val="windowText" lastClr="000000"/>
                        </a:solidFill>
                        <a:latin typeface="AaBbCc" panose="020B05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492496"/>
                  </a:ext>
                </a:extLst>
              </a:tr>
              <a:tr h="598500">
                <a:tc>
                  <a:txBody>
                    <a:bodyPr/>
                    <a:lstStyle/>
                    <a:p>
                      <a:r>
                        <a:rPr lang="de-AT" sz="3000" dirty="0">
                          <a:solidFill>
                            <a:sysClr val="windowText" lastClr="000000"/>
                          </a:solidFill>
                          <a:latin typeface="AaBbCc" panose="020B0500000000000000" pitchFamily="34" charset="0"/>
                        </a:rPr>
                        <a:t>Deutschland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3000" dirty="0">
                        <a:solidFill>
                          <a:sysClr val="windowText" lastClr="000000"/>
                        </a:solidFill>
                        <a:latin typeface="AaBbCc" panose="020B05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64302"/>
                  </a:ext>
                </a:extLst>
              </a:tr>
              <a:tr h="598500">
                <a:tc>
                  <a:txBody>
                    <a:bodyPr/>
                    <a:lstStyle/>
                    <a:p>
                      <a:r>
                        <a:rPr lang="de-AT" sz="3000" dirty="0">
                          <a:solidFill>
                            <a:sysClr val="windowText" lastClr="000000"/>
                          </a:solidFill>
                          <a:latin typeface="AaBbCc" panose="020B0500000000000000" pitchFamily="34" charset="0"/>
                        </a:rPr>
                        <a:t>Italien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3000" dirty="0">
                        <a:solidFill>
                          <a:sysClr val="windowText" lastClr="000000"/>
                        </a:solidFill>
                        <a:latin typeface="AaBbCc" panose="020B05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672425"/>
                  </a:ext>
                </a:extLst>
              </a:tr>
              <a:tr h="598500">
                <a:tc>
                  <a:txBody>
                    <a:bodyPr/>
                    <a:lstStyle/>
                    <a:p>
                      <a:r>
                        <a:rPr lang="de-AT" sz="3000" dirty="0">
                          <a:solidFill>
                            <a:sysClr val="windowText" lastClr="000000"/>
                          </a:solidFill>
                          <a:latin typeface="AaBbCc" panose="020B0500000000000000" pitchFamily="34" charset="0"/>
                        </a:rPr>
                        <a:t>Tschechien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3000" dirty="0">
                        <a:solidFill>
                          <a:sysClr val="windowText" lastClr="000000"/>
                        </a:solidFill>
                        <a:latin typeface="AaBbCc" panose="020B05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080148"/>
                  </a:ext>
                </a:extLst>
              </a:tr>
              <a:tr h="598500">
                <a:tc>
                  <a:txBody>
                    <a:bodyPr/>
                    <a:lstStyle/>
                    <a:p>
                      <a:r>
                        <a:rPr lang="de-AT" sz="3000" dirty="0">
                          <a:solidFill>
                            <a:sysClr val="windowText" lastClr="000000"/>
                          </a:solidFill>
                          <a:latin typeface="AaBbCc" panose="020B0500000000000000" pitchFamily="34" charset="0"/>
                        </a:rPr>
                        <a:t>Liechtenstein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3000" dirty="0">
                        <a:solidFill>
                          <a:sysClr val="windowText" lastClr="000000"/>
                        </a:solidFill>
                        <a:latin typeface="AaBbCc" panose="020B05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860204"/>
                  </a:ext>
                </a:extLst>
              </a:tr>
              <a:tr h="598500">
                <a:tc>
                  <a:txBody>
                    <a:bodyPr/>
                    <a:lstStyle/>
                    <a:p>
                      <a:r>
                        <a:rPr lang="de-AT" sz="3000" dirty="0">
                          <a:solidFill>
                            <a:sysClr val="windowText" lastClr="000000"/>
                          </a:solidFill>
                          <a:latin typeface="AaBbCc" panose="020B0500000000000000" pitchFamily="34" charset="0"/>
                        </a:rPr>
                        <a:t>Slowenien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3000" dirty="0">
                        <a:solidFill>
                          <a:sysClr val="windowText" lastClr="000000"/>
                        </a:solidFill>
                        <a:latin typeface="AaBbCc" panose="020B05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859577"/>
                  </a:ext>
                </a:extLst>
              </a:tr>
              <a:tr h="598500">
                <a:tc>
                  <a:txBody>
                    <a:bodyPr/>
                    <a:lstStyle/>
                    <a:p>
                      <a:r>
                        <a:rPr lang="de-AT" sz="3000" dirty="0">
                          <a:solidFill>
                            <a:sysClr val="windowText" lastClr="000000"/>
                          </a:solidFill>
                          <a:latin typeface="AaBbCc" panose="020B0500000000000000" pitchFamily="34" charset="0"/>
                        </a:rPr>
                        <a:t>Slowakei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3000" dirty="0">
                        <a:solidFill>
                          <a:sysClr val="windowText" lastClr="000000"/>
                        </a:solidFill>
                        <a:latin typeface="AaBbCc" panose="020B05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264145"/>
                  </a:ext>
                </a:extLst>
              </a:tr>
            </a:tbl>
          </a:graphicData>
        </a:graphic>
      </p:graphicFrame>
      <p:pic>
        <p:nvPicPr>
          <p:cNvPr id="7" name="Picture 2" descr="Europa, Geographie, Karte, Gefärbt, Kontinent, Länder">
            <a:extLst>
              <a:ext uri="{FF2B5EF4-FFF2-40B4-BE49-F238E27FC236}">
                <a16:creationId xmlns:a16="http://schemas.microsoft.com/office/drawing/2014/main" id="{B90BD818-1493-476F-A7F2-A6BC7F064F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38" t="33992" r="29118" b="17359"/>
          <a:stretch/>
        </p:blipFill>
        <p:spPr bwMode="auto">
          <a:xfrm>
            <a:off x="6777872" y="0"/>
            <a:ext cx="54141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talien, Flagge, Nationalflagge, Nation">
            <a:extLst>
              <a:ext uri="{FF2B5EF4-FFF2-40B4-BE49-F238E27FC236}">
                <a16:creationId xmlns:a16="http://schemas.microsoft.com/office/drawing/2014/main" id="{9D0C2F78-636E-4F2C-BAD3-A9C33A3CE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550" y="3701865"/>
            <a:ext cx="749726" cy="49981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8A478E1-7712-4C87-B8EE-CF10308C78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9550" y="4883812"/>
            <a:ext cx="749726" cy="51927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EC0D1404-A105-41D0-8993-363927A717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9551" y="4295759"/>
            <a:ext cx="749726" cy="49981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2" descr="Flagge, Land, Österreich, Österreich">
            <a:extLst>
              <a:ext uri="{FF2B5EF4-FFF2-40B4-BE49-F238E27FC236}">
                <a16:creationId xmlns:a16="http://schemas.microsoft.com/office/drawing/2014/main" id="{9EC635F2-6C17-4DD1-8E80-11E76BA42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590" y="2584318"/>
            <a:ext cx="657127" cy="38061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chweizer Flagge, Schweiz, Land, Flagge">
            <a:extLst>
              <a:ext uri="{FF2B5EF4-FFF2-40B4-BE49-F238E27FC236}">
                <a16:creationId xmlns:a16="http://schemas.microsoft.com/office/drawing/2014/main" id="{E2654867-DCC7-4AF0-9445-45F6C3A89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340" y="2500462"/>
            <a:ext cx="771936" cy="500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1052694B-CA12-45B1-BA0D-D0ABA0CA10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7340" y="3114057"/>
            <a:ext cx="771936" cy="47577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32" name="Picture 8" descr="Ungarn, Flagge, Nationalflagge, Nation">
            <a:extLst>
              <a:ext uri="{FF2B5EF4-FFF2-40B4-BE49-F238E27FC236}">
                <a16:creationId xmlns:a16="http://schemas.microsoft.com/office/drawing/2014/main" id="{8A81E921-B061-4C5A-B57D-99A3C78D1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340" y="1894096"/>
            <a:ext cx="771936" cy="50681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lowenien, Flagge, Nationalflagge">
            <a:extLst>
              <a:ext uri="{FF2B5EF4-FFF2-40B4-BE49-F238E27FC236}">
                <a16:creationId xmlns:a16="http://schemas.microsoft.com/office/drawing/2014/main" id="{0BCFB0AA-7FBD-45B5-9E54-A7826D027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550" y="5501498"/>
            <a:ext cx="766731" cy="48736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lowakei, Flagge, Nationalflagge, Nation">
            <a:extLst>
              <a:ext uri="{FF2B5EF4-FFF2-40B4-BE49-F238E27FC236}">
                <a16:creationId xmlns:a16="http://schemas.microsoft.com/office/drawing/2014/main" id="{E68C35CA-DAAA-44AF-9BBA-A8EB7C803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551" y="6104075"/>
            <a:ext cx="766730" cy="47635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Ellipse 20">
            <a:extLst>
              <a:ext uri="{FF2B5EF4-FFF2-40B4-BE49-F238E27FC236}">
                <a16:creationId xmlns:a16="http://schemas.microsoft.com/office/drawing/2014/main" id="{64724EBD-972B-4F6A-BD86-D675DFF4E13B}"/>
              </a:ext>
            </a:extLst>
          </p:cNvPr>
          <p:cNvSpPr/>
          <p:nvPr/>
        </p:nvSpPr>
        <p:spPr>
          <a:xfrm rot="18752228">
            <a:off x="7827212" y="2840079"/>
            <a:ext cx="127863" cy="2089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B1EDE91-E476-4CCC-B243-83403AB50A01}"/>
              </a:ext>
            </a:extLst>
          </p:cNvPr>
          <p:cNvSpPr txBox="1"/>
          <p:nvPr/>
        </p:nvSpPr>
        <p:spPr>
          <a:xfrm>
            <a:off x="6777872" y="6133237"/>
            <a:ext cx="5414128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2000" dirty="0">
                <a:latin typeface="AaBbCc" panose="020B0500000000000000" pitchFamily="34" charset="0"/>
              </a:rPr>
              <a:t>Diese Folie zeigt, wie die Zuordnung am Schluss aussehen sollte!</a:t>
            </a:r>
          </a:p>
        </p:txBody>
      </p:sp>
      <p:pic>
        <p:nvPicPr>
          <p:cNvPr id="16" name="Picture 6" descr="Schweizer Flagge, Schweiz, Land, Flagge">
            <a:extLst>
              <a:ext uri="{FF2B5EF4-FFF2-40B4-BE49-F238E27FC236}">
                <a16:creationId xmlns:a16="http://schemas.microsoft.com/office/drawing/2014/main" id="{80EE335D-FA45-49D4-9388-C71734669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527" y="2828562"/>
            <a:ext cx="591797" cy="3839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810A341E-1FF8-42CE-88DC-7D07BD51F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2866" y="2962893"/>
            <a:ext cx="591796" cy="4098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Picture 4" descr="Italien, Flagge, Nationalflagge, Nation">
            <a:extLst>
              <a:ext uri="{FF2B5EF4-FFF2-40B4-BE49-F238E27FC236}">
                <a16:creationId xmlns:a16="http://schemas.microsoft.com/office/drawing/2014/main" id="{9B181C04-CED9-4098-A54C-907EFE03B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578" y="3795942"/>
            <a:ext cx="608610" cy="40574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E444C1E-8C7F-46DD-A80C-70C9420139A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61458" y="2019196"/>
            <a:ext cx="688240" cy="4241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742EF276-0A0F-4B12-A877-34DD3AEF37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77768" y="1807208"/>
            <a:ext cx="657127" cy="4380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Picture 8" descr="Ungarn, Flagge, Nationalflagge, Nation">
            <a:extLst>
              <a:ext uri="{FF2B5EF4-FFF2-40B4-BE49-F238E27FC236}">
                <a16:creationId xmlns:a16="http://schemas.microsoft.com/office/drawing/2014/main" id="{5245CB3B-5071-4C55-8811-5EC33A1DF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5082" y="2769077"/>
            <a:ext cx="624319" cy="40989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Slowakei, Flagge, Nationalflagge, Nation">
            <a:extLst>
              <a:ext uri="{FF2B5EF4-FFF2-40B4-BE49-F238E27FC236}">
                <a16:creationId xmlns:a16="http://schemas.microsoft.com/office/drawing/2014/main" id="{C8D924FE-C35D-4E42-B0CB-F29FA2FEF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8270" y="2219948"/>
            <a:ext cx="624319" cy="38787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Slowenien, Flagge, Nationalflagge">
            <a:extLst>
              <a:ext uri="{FF2B5EF4-FFF2-40B4-BE49-F238E27FC236}">
                <a16:creationId xmlns:a16="http://schemas.microsoft.com/office/drawing/2014/main" id="{31CE1058-B4B6-4948-A5DE-D74BE3EBA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656" y="3165462"/>
            <a:ext cx="624319" cy="39683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987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Breitbild</PresentationFormat>
  <Paragraphs>19</Paragraphs>
  <Slides>2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AaBbCc</vt:lpstr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Bader Silvana</dc:creator>
  <cp:lastModifiedBy>Bader Silvana</cp:lastModifiedBy>
  <cp:revision>5</cp:revision>
  <dcterms:created xsi:type="dcterms:W3CDTF">2021-05-30T16:38:31Z</dcterms:created>
  <dcterms:modified xsi:type="dcterms:W3CDTF">2021-05-30T17:07:10Z</dcterms:modified>
</cp:coreProperties>
</file>