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8" r:id="rId3"/>
    <p:sldId id="259" r:id="rId4"/>
    <p:sldId id="273" r:id="rId5"/>
    <p:sldId id="260" r:id="rId6"/>
    <p:sldId id="261" r:id="rId7"/>
    <p:sldId id="275" r:id="rId8"/>
    <p:sldId id="262" r:id="rId9"/>
    <p:sldId id="263" r:id="rId10"/>
    <p:sldId id="274" r:id="rId11"/>
    <p:sldId id="264" r:id="rId12"/>
    <p:sldId id="265" r:id="rId13"/>
    <p:sldId id="276" r:id="rId14"/>
    <p:sldId id="266" r:id="rId15"/>
    <p:sldId id="267" r:id="rId16"/>
    <p:sldId id="277" r:id="rId17"/>
    <p:sldId id="268" r:id="rId18"/>
    <p:sldId id="269" r:id="rId19"/>
    <p:sldId id="278" r:id="rId20"/>
    <p:sldId id="270" r:id="rId21"/>
    <p:sldId id="271" r:id="rId22"/>
    <p:sldId id="27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6EE92-C483-4F05-A8CA-BE0AB6538159}" v="2" dt="2021-06-15T13:10:55.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p:scale>
          <a:sx n="70" d="100"/>
          <a:sy n="70" d="100"/>
        </p:scale>
        <p:origin x="546" y="840"/>
      </p:cViewPr>
      <p:guideLst>
        <p:guide orient="horz" pos="2160"/>
        <p:guide pos="3840"/>
        <p:guide pos="39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28E25-5139-497B-85CC-70B53FB9878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A641D566-5503-4FC0-8637-AB1E024EA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EF8AA4E-97FB-4BDE-81A4-EBAD307FC575}"/>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5" name="Fußzeilenplatzhalter 4">
            <a:extLst>
              <a:ext uri="{FF2B5EF4-FFF2-40B4-BE49-F238E27FC236}">
                <a16:creationId xmlns:a16="http://schemas.microsoft.com/office/drawing/2014/main" id="{1162BB5E-2341-4AA0-8057-CE7F8F4FBDA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CDFDE0B-40DF-49C9-934F-621AFC56D96B}"/>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220880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64763-6CBA-4450-89D6-E45CC8BF49AA}"/>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83236BA1-DD5B-4C0D-B6B4-5B4111AA4B7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0AAEE5F-FA05-42BF-BE29-5E5FEFA7DBA6}"/>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5" name="Fußzeilenplatzhalter 4">
            <a:extLst>
              <a:ext uri="{FF2B5EF4-FFF2-40B4-BE49-F238E27FC236}">
                <a16:creationId xmlns:a16="http://schemas.microsoft.com/office/drawing/2014/main" id="{53FF2B72-4AAD-4668-AC9E-C1BAA4526C8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919A6A0-22A4-4A0A-A3F8-A1D0086EC4FE}"/>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26923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EBFECFC-34CC-4257-830C-42720AE06E8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6E2C1366-69A2-4D47-BF2B-565FC526389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29DB802-4922-4250-AFF4-812D5CE09B30}"/>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5" name="Fußzeilenplatzhalter 4">
            <a:extLst>
              <a:ext uri="{FF2B5EF4-FFF2-40B4-BE49-F238E27FC236}">
                <a16:creationId xmlns:a16="http://schemas.microsoft.com/office/drawing/2014/main" id="{46DBB9AE-F6AD-4611-8220-71A5F81A169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5ABFB3-BA08-4B27-9531-0F6F0EE349FE}"/>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234873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35C6F-003F-4E91-ACCE-2759B2FBCB3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7CA94B30-FEB5-4A53-B48E-4C0E1CFAAFB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5B4BBF6-8630-4436-858E-7BD3AACBEC7D}"/>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5" name="Fußzeilenplatzhalter 4">
            <a:extLst>
              <a:ext uri="{FF2B5EF4-FFF2-40B4-BE49-F238E27FC236}">
                <a16:creationId xmlns:a16="http://schemas.microsoft.com/office/drawing/2014/main" id="{14AF3BBD-CE83-4CAE-9407-CB78718EEAC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5716B3C-3B38-459D-BDA7-BB712F24498C}"/>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312877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AEF2C3-C90A-48B0-8231-04D4CC9974A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E345682-BA32-41C0-9C47-388BEE174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E57EA69-1563-4518-A4A3-C1F30EC93B59}"/>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5" name="Fußzeilenplatzhalter 4">
            <a:extLst>
              <a:ext uri="{FF2B5EF4-FFF2-40B4-BE49-F238E27FC236}">
                <a16:creationId xmlns:a16="http://schemas.microsoft.com/office/drawing/2014/main" id="{6136B05C-B558-4461-A792-F08E8C82289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504335-570C-4B02-AC0E-12955A4915DE}"/>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65890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F4D98-70AB-41AF-8B9E-E70FC1799EA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A017ED6-9EA9-4F74-A505-79C5567F6F9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58C7359E-9537-4B58-B75B-154C8533E2F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183E1E5-D5E3-4A50-9D53-77B69DF7346E}"/>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6" name="Fußzeilenplatzhalter 5">
            <a:extLst>
              <a:ext uri="{FF2B5EF4-FFF2-40B4-BE49-F238E27FC236}">
                <a16:creationId xmlns:a16="http://schemas.microsoft.com/office/drawing/2014/main" id="{31B311BC-3A6F-4CBC-A46B-6AED215BA89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9A72A6A-0ECC-4511-AD9A-0A6E56191FA7}"/>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252338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963CC-841F-4D0D-B2D2-FCA4979A20C9}"/>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ADAD8BF5-89E8-45EF-AEBC-C4F468500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0A39C5A-06E9-44EB-A280-D2113E07BBC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F21B8CE7-5EA8-46BA-B7BD-1103DA38F4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C387E1-1ED6-428A-A22F-BB72E45ACA4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86721C9-31B9-4B8B-BF27-A61792CDA469}"/>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8" name="Fußzeilenplatzhalter 7">
            <a:extLst>
              <a:ext uri="{FF2B5EF4-FFF2-40B4-BE49-F238E27FC236}">
                <a16:creationId xmlns:a16="http://schemas.microsoft.com/office/drawing/2014/main" id="{F7BE7EAC-3864-4208-8723-0F73E4053FC5}"/>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E15AA74-6BAC-4E26-89C2-0D20B444FDDC}"/>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386071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48C79-A18F-4594-9C2E-0C58CC8B0BC7}"/>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1D71CB08-65A9-424A-A7F1-7F9A9743ADD2}"/>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4" name="Fußzeilenplatzhalter 3">
            <a:extLst>
              <a:ext uri="{FF2B5EF4-FFF2-40B4-BE49-F238E27FC236}">
                <a16:creationId xmlns:a16="http://schemas.microsoft.com/office/drawing/2014/main" id="{9BE673A9-5B01-4FDA-B97B-0A64BB1D2061}"/>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A2E59EB5-8C13-43EB-8098-B5264FB68758}"/>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10222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EAE6CA2-8A9B-44EF-AE6D-D276AA084590}"/>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3" name="Fußzeilenplatzhalter 2">
            <a:extLst>
              <a:ext uri="{FF2B5EF4-FFF2-40B4-BE49-F238E27FC236}">
                <a16:creationId xmlns:a16="http://schemas.microsoft.com/office/drawing/2014/main" id="{71C0425E-C8F2-4C4D-A19C-707499033522}"/>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0E73D6E5-C0FE-48C1-84C6-13E0E92C564A}"/>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343812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23D74-F48F-4DEF-9919-392BC0FB40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E195D560-75E7-482D-82FD-D546933AA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49B7063E-8A26-4823-8E8F-EE9CDD7AA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48E521-3243-4167-A1F5-17A64C58F795}"/>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6" name="Fußzeilenplatzhalter 5">
            <a:extLst>
              <a:ext uri="{FF2B5EF4-FFF2-40B4-BE49-F238E27FC236}">
                <a16:creationId xmlns:a16="http://schemas.microsoft.com/office/drawing/2014/main" id="{671EC5AC-DCFD-413A-96A2-CB2619716175}"/>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F612636-EC4F-49AE-A0AC-F40ECAF8674A}"/>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294882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9D3FE-75D8-440A-AB10-6B7ACE5FB4B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666C4BB-7BCF-492F-8D75-36B3D49C1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DA85339E-5938-47AE-8C9A-905A646B8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A96458B-FA09-4CD1-9954-C4EC8DDC5B87}"/>
              </a:ext>
            </a:extLst>
          </p:cNvPr>
          <p:cNvSpPr>
            <a:spLocks noGrp="1"/>
          </p:cNvSpPr>
          <p:nvPr>
            <p:ph type="dt" sz="half" idx="10"/>
          </p:nvPr>
        </p:nvSpPr>
        <p:spPr/>
        <p:txBody>
          <a:bodyPr/>
          <a:lstStyle/>
          <a:p>
            <a:fld id="{DC2E7F93-A36B-43B0-8753-1D06E9E0CFAD}" type="datetimeFigureOut">
              <a:rPr lang="de-AT" smtClean="0"/>
              <a:t>15.06.2021</a:t>
            </a:fld>
            <a:endParaRPr lang="de-AT"/>
          </a:p>
        </p:txBody>
      </p:sp>
      <p:sp>
        <p:nvSpPr>
          <p:cNvPr id="6" name="Fußzeilenplatzhalter 5">
            <a:extLst>
              <a:ext uri="{FF2B5EF4-FFF2-40B4-BE49-F238E27FC236}">
                <a16:creationId xmlns:a16="http://schemas.microsoft.com/office/drawing/2014/main" id="{92898BAA-987A-44E3-94F9-C7F8CB69C6B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CAAC021-7BF3-4EB9-AA4D-6BB1F2D87E91}"/>
              </a:ext>
            </a:extLst>
          </p:cNvPr>
          <p:cNvSpPr>
            <a:spLocks noGrp="1"/>
          </p:cNvSpPr>
          <p:nvPr>
            <p:ph type="sldNum" sz="quarter" idx="12"/>
          </p:nvPr>
        </p:nvSpPr>
        <p:spPr/>
        <p:txBody>
          <a:bodyPr/>
          <a:lstStyle/>
          <a:p>
            <a:fld id="{4C42F381-216F-4622-9E7F-76FDB473AD20}" type="slidenum">
              <a:rPr lang="de-AT" smtClean="0"/>
              <a:t>‹Nr.›</a:t>
            </a:fld>
            <a:endParaRPr lang="de-AT"/>
          </a:p>
        </p:txBody>
      </p:sp>
    </p:spTree>
    <p:extLst>
      <p:ext uri="{BB962C8B-B14F-4D97-AF65-F5344CB8AC3E}">
        <p14:creationId xmlns:p14="http://schemas.microsoft.com/office/powerpoint/2010/main" val="322801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3153245-2A66-4DFE-9120-4E870B978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5B13F291-C1AF-4921-ACBB-437BC035D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79DDFF3-80D0-4255-9FA1-D882B7E65D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E7F93-A36B-43B0-8753-1D06E9E0CFAD}" type="datetimeFigureOut">
              <a:rPr lang="de-AT" smtClean="0"/>
              <a:t>15.06.2021</a:t>
            </a:fld>
            <a:endParaRPr lang="de-AT"/>
          </a:p>
        </p:txBody>
      </p:sp>
      <p:sp>
        <p:nvSpPr>
          <p:cNvPr id="5" name="Fußzeilenplatzhalter 4">
            <a:extLst>
              <a:ext uri="{FF2B5EF4-FFF2-40B4-BE49-F238E27FC236}">
                <a16:creationId xmlns:a16="http://schemas.microsoft.com/office/drawing/2014/main" id="{5221E4F1-40DB-4D05-9FC8-3943D1391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BC9624-35AC-45A0-B87D-D4347CCC5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2F381-216F-4622-9E7F-76FDB473AD20}" type="slidenum">
              <a:rPr lang="de-AT" smtClean="0"/>
              <a:t>‹Nr.›</a:t>
            </a:fld>
            <a:endParaRPr lang="de-AT"/>
          </a:p>
        </p:txBody>
      </p:sp>
    </p:spTree>
    <p:extLst>
      <p:ext uri="{BB962C8B-B14F-4D97-AF65-F5344CB8AC3E}">
        <p14:creationId xmlns:p14="http://schemas.microsoft.com/office/powerpoint/2010/main" val="4163163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hyperlink" Target="https://pixabay.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A640F42E-043D-4A83-AEC3-09A560B29322}"/>
              </a:ext>
            </a:extLst>
          </p:cNvPr>
          <p:cNvPicPr>
            <a:picLocks noChangeAspect="1"/>
          </p:cNvPicPr>
          <p:nvPr/>
        </p:nvPicPr>
        <p:blipFill>
          <a:blip r:embed="rId2"/>
          <a:stretch>
            <a:fillRect/>
          </a:stretch>
        </p:blipFill>
        <p:spPr>
          <a:xfrm>
            <a:off x="1511927" y="643468"/>
            <a:ext cx="7503118" cy="5571066"/>
          </a:xfrm>
          <a:prstGeom prst="rect">
            <a:avLst/>
          </a:prstGeom>
        </p:spPr>
      </p:pic>
      <p:sp>
        <p:nvSpPr>
          <p:cNvPr id="10" name="Freeform: Shape 9">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Grafik 5">
            <a:extLst>
              <a:ext uri="{FF2B5EF4-FFF2-40B4-BE49-F238E27FC236}">
                <a16:creationId xmlns:a16="http://schemas.microsoft.com/office/drawing/2014/main" id="{61B7C40E-4EA5-44B8-9684-F6326991C91A}"/>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41080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Tag enthält.&#10;&#10;Automatisch generierte Beschreibung">
            <a:extLst>
              <a:ext uri="{FF2B5EF4-FFF2-40B4-BE49-F238E27FC236}">
                <a16:creationId xmlns:a16="http://schemas.microsoft.com/office/drawing/2014/main" id="{7439F607-6D79-4E64-A095-7AD796490239}"/>
              </a:ext>
            </a:extLst>
          </p:cNvPr>
          <p:cNvPicPr>
            <a:picLocks noChangeAspect="1"/>
          </p:cNvPicPr>
          <p:nvPr/>
        </p:nvPicPr>
        <p:blipFill>
          <a:blip r:embed="rId2"/>
          <a:stretch>
            <a:fillRect/>
          </a:stretch>
        </p:blipFill>
        <p:spPr>
          <a:xfrm>
            <a:off x="1182119" y="643468"/>
            <a:ext cx="8162734" cy="5571066"/>
          </a:xfrm>
          <a:prstGeom prst="rect">
            <a:avLst/>
          </a:prstGeom>
        </p:spPr>
      </p:pic>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Grafik 5">
            <a:extLst>
              <a:ext uri="{FF2B5EF4-FFF2-40B4-BE49-F238E27FC236}">
                <a16:creationId xmlns:a16="http://schemas.microsoft.com/office/drawing/2014/main" id="{B9C6C50A-6F56-4FE0-B0A7-408D0BBDE7D6}"/>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3032486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Bison</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Sind auf der Nordhalbkugel weitverbreitete Wildrinder. Sie leben in Familienverbänden. Bisons haben ein dickes braunes Fell und gebogene Hörner. Sie bekommen 1 bis 2 Jungtiere. Bisons ernähren sich von Kräutern, Gräsern und Früchten</a:t>
            </a:r>
            <a:endParaRPr lang="en-US" sz="2000" dirty="0">
              <a:solidFill>
                <a:schemeClr val="tx1">
                  <a:lumMod val="65000"/>
                  <a:lumOff val="35000"/>
                </a:schemeClr>
              </a:solidFill>
            </a:endParaRPr>
          </a:p>
        </p:txBody>
      </p:sp>
      <p:pic>
        <p:nvPicPr>
          <p:cNvPr id="5" name="Grafik 4">
            <a:extLst>
              <a:ext uri="{FF2B5EF4-FFF2-40B4-BE49-F238E27FC236}">
                <a16:creationId xmlns:a16="http://schemas.microsoft.com/office/drawing/2014/main" id="{528837B2-AF7C-4361-9FD0-3E8A219CAAD1}"/>
              </a:ext>
            </a:extLst>
          </p:cNvPr>
          <p:cNvPicPr>
            <a:picLocks noChangeAspect="1"/>
          </p:cNvPicPr>
          <p:nvPr/>
        </p:nvPicPr>
        <p:blipFill>
          <a:blip r:embed="rId2"/>
          <a:stretch>
            <a:fillRect/>
          </a:stretch>
        </p:blipFill>
        <p:spPr>
          <a:xfrm>
            <a:off x="199646" y="328463"/>
            <a:ext cx="1823985" cy="1246507"/>
          </a:xfrm>
          <a:prstGeom prst="rect">
            <a:avLst/>
          </a:prstGeom>
          <a:ln>
            <a:solidFill>
              <a:schemeClr val="tx1"/>
            </a:solidFill>
          </a:ln>
        </p:spPr>
      </p:pic>
      <p:pic>
        <p:nvPicPr>
          <p:cNvPr id="6146" name="Picture 2" descr="Bison, Buffalo, Rindfleisch, Wild">
            <a:extLst>
              <a:ext uri="{FF2B5EF4-FFF2-40B4-BE49-F238E27FC236}">
                <a16:creationId xmlns:a16="http://schemas.microsoft.com/office/drawing/2014/main" id="{3687298C-56FA-4974-942F-1B1B66DD4A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49" r="7894"/>
          <a:stretch/>
        </p:blipFill>
        <p:spPr bwMode="auto">
          <a:xfrm>
            <a:off x="7720443" y="1095152"/>
            <a:ext cx="4271911" cy="441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6212E822-4FC7-4D0D-BC11-E8A15F07CB97}"/>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263920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Grizzly</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Grizzly sind Säugetiere. Sie gehören zu der Familie der Bären. Sie bekommen ein Gewicht von bis zu 500 Kilogramm. Grizzlys sind Einzelgänger. Mit seinen Tatzen jagt er und fängt Lachse. Sie sind Allesfresser. Grizzlys halten während der kalten Monate einen Winterschlaf.</a:t>
            </a:r>
            <a:endParaRPr lang="en-US" sz="2000" dirty="0">
              <a:solidFill>
                <a:schemeClr val="tx1">
                  <a:lumMod val="65000"/>
                  <a:lumOff val="35000"/>
                </a:schemeClr>
              </a:solidFill>
            </a:endParaRPr>
          </a:p>
        </p:txBody>
      </p:sp>
      <p:pic>
        <p:nvPicPr>
          <p:cNvPr id="10" name="Grafik 9">
            <a:extLst>
              <a:ext uri="{FF2B5EF4-FFF2-40B4-BE49-F238E27FC236}">
                <a16:creationId xmlns:a16="http://schemas.microsoft.com/office/drawing/2014/main" id="{98725F31-3101-43A8-856D-D18CD0D7CEE8}"/>
              </a:ext>
            </a:extLst>
          </p:cNvPr>
          <p:cNvPicPr>
            <a:picLocks noChangeAspect="1"/>
          </p:cNvPicPr>
          <p:nvPr/>
        </p:nvPicPr>
        <p:blipFill>
          <a:blip r:embed="rId2"/>
          <a:stretch>
            <a:fillRect/>
          </a:stretch>
        </p:blipFill>
        <p:spPr>
          <a:xfrm>
            <a:off x="199646" y="328463"/>
            <a:ext cx="1823985" cy="1246507"/>
          </a:xfrm>
          <a:prstGeom prst="rect">
            <a:avLst/>
          </a:prstGeom>
          <a:ln>
            <a:solidFill>
              <a:schemeClr val="tx1"/>
            </a:solidFill>
          </a:ln>
        </p:spPr>
      </p:pic>
      <p:pic>
        <p:nvPicPr>
          <p:cNvPr id="7170" name="Picture 2" descr="Bär, Tierwelt, Tiere, Wild, Grizzly">
            <a:extLst>
              <a:ext uri="{FF2B5EF4-FFF2-40B4-BE49-F238E27FC236}">
                <a16:creationId xmlns:a16="http://schemas.microsoft.com/office/drawing/2014/main" id="{A7288A30-DD3A-413E-986D-D4100C4C1D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01" r="6900"/>
          <a:stretch/>
        </p:blipFill>
        <p:spPr bwMode="auto">
          <a:xfrm>
            <a:off x="7846141" y="523006"/>
            <a:ext cx="4063181" cy="5811987"/>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610064C8-E19E-470B-848F-5ABBB3310C10}"/>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267993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a:extLst>
              <a:ext uri="{FF2B5EF4-FFF2-40B4-BE49-F238E27FC236}">
                <a16:creationId xmlns:a16="http://schemas.microsoft.com/office/drawing/2014/main" id="{F7FA58D1-1CC1-4793-9B39-20A3A91B7542}"/>
              </a:ext>
            </a:extLst>
          </p:cNvPr>
          <p:cNvPicPr>
            <a:picLocks noChangeAspect="1"/>
          </p:cNvPicPr>
          <p:nvPr/>
        </p:nvPicPr>
        <p:blipFill>
          <a:blip r:embed="rId2"/>
          <a:stretch>
            <a:fillRect/>
          </a:stretch>
        </p:blipFill>
        <p:spPr>
          <a:xfrm>
            <a:off x="1953795" y="643468"/>
            <a:ext cx="6619383" cy="5571066"/>
          </a:xfrm>
          <a:prstGeom prst="rect">
            <a:avLst/>
          </a:prstGeom>
        </p:spPr>
      </p:pic>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fik 7">
            <a:extLst>
              <a:ext uri="{FF2B5EF4-FFF2-40B4-BE49-F238E27FC236}">
                <a16:creationId xmlns:a16="http://schemas.microsoft.com/office/drawing/2014/main" id="{576F4B4B-DF10-4C32-93F8-FDB8AEFB748D}"/>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352328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Lama</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Lamas sind Säugetiere. Sie gehören auch zu der Familie der Kamele. Besonders auffällig ist ihr eckiger Körperbau. Es gibt Lamas mit weißen oder braunen Fell. Ihre Heimat ist Südamerika. Lamas liefern Wolle und Fleisch. Sie werden auch als Lastträger eingesetzt.</a:t>
            </a:r>
            <a:endParaRPr lang="en-US" sz="20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925920F6-F247-438E-B71B-305814C553AB}"/>
              </a:ext>
            </a:extLst>
          </p:cNvPr>
          <p:cNvPicPr>
            <a:picLocks noChangeAspect="1"/>
          </p:cNvPicPr>
          <p:nvPr/>
        </p:nvPicPr>
        <p:blipFill>
          <a:blip r:embed="rId2"/>
          <a:stretch>
            <a:fillRect/>
          </a:stretch>
        </p:blipFill>
        <p:spPr>
          <a:xfrm>
            <a:off x="258647" y="332774"/>
            <a:ext cx="1697616" cy="1428763"/>
          </a:xfrm>
          <a:prstGeom prst="rect">
            <a:avLst/>
          </a:prstGeom>
          <a:ln>
            <a:solidFill>
              <a:schemeClr val="tx1"/>
            </a:solidFill>
          </a:ln>
        </p:spPr>
      </p:pic>
      <p:pic>
        <p:nvPicPr>
          <p:cNvPr id="8194" name="Picture 2" descr="Sponsored image">
            <a:extLst>
              <a:ext uri="{FF2B5EF4-FFF2-40B4-BE49-F238E27FC236}">
                <a16:creationId xmlns:a16="http://schemas.microsoft.com/office/drawing/2014/main" id="{4B41A9AD-E3CE-4B57-B833-D743FB992F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43" r="26658"/>
          <a:stretch/>
        </p:blipFill>
        <p:spPr bwMode="auto">
          <a:xfrm>
            <a:off x="7986252" y="550739"/>
            <a:ext cx="3672348" cy="549573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11558817-33D9-408B-B8CA-C87F2709B1AD}"/>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128041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Faultier</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Faultiere sind Säugetiere. Sie leben in den Baumkronen tropischer Regenwälder in Südamerika. Sie haben einen birnenförmigen Körper und einen kurzen Schwanz. Faultiere bringen immer nur ein Jungtier zur Welt. Sie ernähren sich von Knospen, Blättern und dünnen Zweigen. </a:t>
            </a:r>
            <a:endParaRPr lang="en-US" sz="2000" dirty="0">
              <a:solidFill>
                <a:schemeClr val="tx1">
                  <a:lumMod val="65000"/>
                  <a:lumOff val="35000"/>
                </a:schemeClr>
              </a:solidFill>
            </a:endParaRPr>
          </a:p>
        </p:txBody>
      </p:sp>
      <p:pic>
        <p:nvPicPr>
          <p:cNvPr id="10" name="Grafik 9">
            <a:extLst>
              <a:ext uri="{FF2B5EF4-FFF2-40B4-BE49-F238E27FC236}">
                <a16:creationId xmlns:a16="http://schemas.microsoft.com/office/drawing/2014/main" id="{25969C8A-6EB7-4420-9C57-BBB179519C07}"/>
              </a:ext>
            </a:extLst>
          </p:cNvPr>
          <p:cNvPicPr>
            <a:picLocks noChangeAspect="1"/>
          </p:cNvPicPr>
          <p:nvPr/>
        </p:nvPicPr>
        <p:blipFill>
          <a:blip r:embed="rId2"/>
          <a:stretch>
            <a:fillRect/>
          </a:stretch>
        </p:blipFill>
        <p:spPr>
          <a:xfrm>
            <a:off x="227689" y="244759"/>
            <a:ext cx="1591297" cy="1339282"/>
          </a:xfrm>
          <a:prstGeom prst="rect">
            <a:avLst/>
          </a:prstGeom>
          <a:ln>
            <a:solidFill>
              <a:schemeClr val="tx1"/>
            </a:solidFill>
          </a:ln>
        </p:spPr>
      </p:pic>
      <p:pic>
        <p:nvPicPr>
          <p:cNvPr id="9218" name="Picture 2" descr="Sponsored image">
            <a:extLst>
              <a:ext uri="{FF2B5EF4-FFF2-40B4-BE49-F238E27FC236}">
                <a16:creationId xmlns:a16="http://schemas.microsoft.com/office/drawing/2014/main" id="{CC24D2B2-EA08-45E6-9A25-83BCCF640B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17" r="22688"/>
          <a:stretch/>
        </p:blipFill>
        <p:spPr bwMode="auto">
          <a:xfrm>
            <a:off x="7692301" y="1158035"/>
            <a:ext cx="4236119" cy="418825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46F2D9B3-B076-4D65-A001-277814E3659D}"/>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69973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Karte enthält.&#10;&#10;Automatisch generierte Beschreibung">
            <a:extLst>
              <a:ext uri="{FF2B5EF4-FFF2-40B4-BE49-F238E27FC236}">
                <a16:creationId xmlns:a16="http://schemas.microsoft.com/office/drawing/2014/main" id="{1BC3FD37-7F0D-47CB-99DD-B090DC8CD3B3}"/>
              </a:ext>
            </a:extLst>
          </p:cNvPr>
          <p:cNvPicPr>
            <a:picLocks noChangeAspect="1"/>
          </p:cNvPicPr>
          <p:nvPr/>
        </p:nvPicPr>
        <p:blipFill>
          <a:blip r:embed="rId2"/>
          <a:stretch>
            <a:fillRect/>
          </a:stretch>
        </p:blipFill>
        <p:spPr>
          <a:xfrm>
            <a:off x="1537021" y="643468"/>
            <a:ext cx="7452930" cy="5571066"/>
          </a:xfrm>
          <a:prstGeom prst="rect">
            <a:avLst/>
          </a:prstGeom>
        </p:spPr>
      </p:pic>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fik 7">
            <a:extLst>
              <a:ext uri="{FF2B5EF4-FFF2-40B4-BE49-F238E27FC236}">
                <a16:creationId xmlns:a16="http://schemas.microsoft.com/office/drawing/2014/main" id="{BC9B02DE-0A77-4AED-AE95-B5E6B04DA0CB}"/>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419102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err="1">
                <a:solidFill>
                  <a:schemeClr val="tx1">
                    <a:lumMod val="65000"/>
                    <a:lumOff val="35000"/>
                  </a:schemeClr>
                </a:solidFill>
                <a:latin typeface="+mj-lt"/>
                <a:ea typeface="+mj-ea"/>
                <a:cs typeface="+mj-cs"/>
              </a:rPr>
              <a:t>Igel</a:t>
            </a:r>
            <a:endParaRPr lang="en-US" sz="3200" b="1" kern="1200" dirty="0">
              <a:solidFill>
                <a:schemeClr val="tx1">
                  <a:lumMod val="65000"/>
                  <a:lumOff val="35000"/>
                </a:schemeClr>
              </a:solidFill>
              <a:latin typeface="+mj-lt"/>
              <a:ea typeface="+mj-ea"/>
              <a:cs typeface="+mj-cs"/>
            </a:endParaRP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Der Igel ist ein kleines Säugetier. Auf dem Rücken besitzt der Igel unzählige Stacheln. Bei Gefahr kann er sich blitzschnell einrollen und sich gegen Feinde schützen. Igeln schlafen am Tag. Sie suchen in der Dämmerung nach Futter. Gerne fressen sie Käfer, Würmer und Raupen.</a:t>
            </a:r>
            <a:endParaRPr lang="en-US" sz="2000" dirty="0">
              <a:solidFill>
                <a:schemeClr val="tx1">
                  <a:lumMod val="65000"/>
                  <a:lumOff val="35000"/>
                </a:schemeClr>
              </a:solidFill>
            </a:endParaRPr>
          </a:p>
        </p:txBody>
      </p:sp>
      <p:pic>
        <p:nvPicPr>
          <p:cNvPr id="4" name="Grafik 3">
            <a:extLst>
              <a:ext uri="{FF2B5EF4-FFF2-40B4-BE49-F238E27FC236}">
                <a16:creationId xmlns:a16="http://schemas.microsoft.com/office/drawing/2014/main" id="{A279FF5F-B12E-45A7-9D37-F2F7FD020229}"/>
              </a:ext>
            </a:extLst>
          </p:cNvPr>
          <p:cNvPicPr>
            <a:picLocks noChangeAspect="1"/>
          </p:cNvPicPr>
          <p:nvPr/>
        </p:nvPicPr>
        <p:blipFill>
          <a:blip r:embed="rId2"/>
          <a:stretch>
            <a:fillRect/>
          </a:stretch>
        </p:blipFill>
        <p:spPr>
          <a:xfrm>
            <a:off x="264561" y="294978"/>
            <a:ext cx="1792796" cy="1339282"/>
          </a:xfrm>
          <a:prstGeom prst="rect">
            <a:avLst/>
          </a:prstGeom>
          <a:ln>
            <a:solidFill>
              <a:schemeClr val="tx1"/>
            </a:solidFill>
          </a:ln>
        </p:spPr>
      </p:pic>
      <p:pic>
        <p:nvPicPr>
          <p:cNvPr id="10242" name="Picture 2" descr="Sponsored image">
            <a:extLst>
              <a:ext uri="{FF2B5EF4-FFF2-40B4-BE49-F238E27FC236}">
                <a16:creationId xmlns:a16="http://schemas.microsoft.com/office/drawing/2014/main" id="{A8A3DBBA-EAF8-441B-AF22-4844E067DD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0" r="36298"/>
          <a:stretch/>
        </p:blipFill>
        <p:spPr bwMode="auto">
          <a:xfrm>
            <a:off x="7745855" y="767510"/>
            <a:ext cx="4181584" cy="479263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E285C936-60AD-4CAB-A725-5BE46300E609}"/>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328669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Wildschwein</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Wildschweine sind Säugetiere. Sie leben im Wald und sind auch auf Feldern zu finden. Die Tiere gibt es in Europa aber auch in Asien. Sie wühlen in der Erde um ihre Nahrung zu finden. Wildschweine sind Allesfresser. Trotz ihres Gewichtes können sie sehr schnell laufen. Die Jungtiere heißen Frischlinge.</a:t>
            </a:r>
            <a:endParaRPr lang="en-US" sz="2000" dirty="0">
              <a:solidFill>
                <a:schemeClr val="tx1">
                  <a:lumMod val="65000"/>
                  <a:lumOff val="35000"/>
                </a:schemeClr>
              </a:solidFill>
            </a:endParaRPr>
          </a:p>
        </p:txBody>
      </p:sp>
      <p:pic>
        <p:nvPicPr>
          <p:cNvPr id="8" name="Grafik 7">
            <a:extLst>
              <a:ext uri="{FF2B5EF4-FFF2-40B4-BE49-F238E27FC236}">
                <a16:creationId xmlns:a16="http://schemas.microsoft.com/office/drawing/2014/main" id="{370283F3-3DB2-4A58-9459-C55224A1E999}"/>
              </a:ext>
            </a:extLst>
          </p:cNvPr>
          <p:cNvPicPr>
            <a:picLocks noChangeAspect="1"/>
          </p:cNvPicPr>
          <p:nvPr/>
        </p:nvPicPr>
        <p:blipFill>
          <a:blip r:embed="rId2"/>
          <a:stretch>
            <a:fillRect/>
          </a:stretch>
        </p:blipFill>
        <p:spPr>
          <a:xfrm>
            <a:off x="264561" y="294978"/>
            <a:ext cx="1792796" cy="1339282"/>
          </a:xfrm>
          <a:prstGeom prst="rect">
            <a:avLst/>
          </a:prstGeom>
          <a:ln>
            <a:solidFill>
              <a:schemeClr val="tx1"/>
            </a:solidFill>
          </a:ln>
        </p:spPr>
      </p:pic>
      <p:pic>
        <p:nvPicPr>
          <p:cNvPr id="11266" name="Picture 2" descr="Sponsored image">
            <a:extLst>
              <a:ext uri="{FF2B5EF4-FFF2-40B4-BE49-F238E27FC236}">
                <a16:creationId xmlns:a16="http://schemas.microsoft.com/office/drawing/2014/main" id="{1D71A214-2DD0-4510-982E-F687057F6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57" r="37618"/>
          <a:stretch/>
        </p:blipFill>
        <p:spPr bwMode="auto">
          <a:xfrm>
            <a:off x="7920963" y="685800"/>
            <a:ext cx="3859560" cy="525393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5C28C8EF-9E75-4E88-BFE8-8A9FE7693A8A}"/>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2165612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0550CCA6-27BD-4CDF-B761-9D0509166372}"/>
              </a:ext>
            </a:extLst>
          </p:cNvPr>
          <p:cNvPicPr>
            <a:picLocks noChangeAspect="1"/>
          </p:cNvPicPr>
          <p:nvPr/>
        </p:nvPicPr>
        <p:blipFill>
          <a:blip r:embed="rId2"/>
          <a:stretch>
            <a:fillRect/>
          </a:stretch>
        </p:blipFill>
        <p:spPr>
          <a:xfrm>
            <a:off x="1197016" y="643468"/>
            <a:ext cx="8132940" cy="5571066"/>
          </a:xfrm>
          <a:prstGeom prst="rect">
            <a:avLst/>
          </a:prstGeom>
        </p:spPr>
      </p:pic>
      <p:sp>
        <p:nvSpPr>
          <p:cNvPr id="13" name="Freeform: Shape 1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fik 7">
            <a:extLst>
              <a:ext uri="{FF2B5EF4-FFF2-40B4-BE49-F238E27FC236}">
                <a16:creationId xmlns:a16="http://schemas.microsoft.com/office/drawing/2014/main" id="{A9BC7511-224F-4A57-938A-525DDA9F00C1}"/>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47853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Asiatischer Elefant</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000" dirty="0">
                <a:solidFill>
                  <a:schemeClr val="tx1">
                    <a:lumMod val="65000"/>
                    <a:lumOff val="35000"/>
                  </a:schemeClr>
                </a:solidFill>
              </a:rPr>
              <a:t>Elefanten sind Säugetiere. Sie gehören zu den großen Landtieren. Der Elefant hat einen langen Rüssel. Damit können sie greifen, riechen und Wasser aufnehmen. Sie ernähren sich von Blättern, Gräsern und Ästen. </a:t>
            </a:r>
            <a:endParaRPr lang="en-US" sz="2000" dirty="0">
              <a:solidFill>
                <a:schemeClr val="tx1">
                  <a:lumMod val="65000"/>
                  <a:lumOff val="35000"/>
                </a:schemeClr>
              </a:solidFill>
            </a:endParaRPr>
          </a:p>
        </p:txBody>
      </p:sp>
      <p:pic>
        <p:nvPicPr>
          <p:cNvPr id="11" name="Grafik 10" descr="asiatischer elefant, isoliert auf weißem hintergrund - asiatischer elefant stock-fotos und bilder">
            <a:extLst>
              <a:ext uri="{FF2B5EF4-FFF2-40B4-BE49-F238E27FC236}">
                <a16:creationId xmlns:a16="http://schemas.microsoft.com/office/drawing/2014/main" id="{282C3044-6005-4CD2-B61E-85C1B34521B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137339" y="895714"/>
            <a:ext cx="3381935" cy="5066569"/>
          </a:xfrm>
          <a:prstGeom prst="rect">
            <a:avLst/>
          </a:prstGeom>
          <a:noFill/>
        </p:spPr>
      </p:pic>
      <p:pic>
        <p:nvPicPr>
          <p:cNvPr id="6" name="Grafik 5">
            <a:extLst>
              <a:ext uri="{FF2B5EF4-FFF2-40B4-BE49-F238E27FC236}">
                <a16:creationId xmlns:a16="http://schemas.microsoft.com/office/drawing/2014/main" id="{1FDC0EC8-1224-4EFB-889A-07B69396DAC9}"/>
              </a:ext>
            </a:extLst>
          </p:cNvPr>
          <p:cNvPicPr>
            <a:picLocks noChangeAspect="1"/>
          </p:cNvPicPr>
          <p:nvPr/>
        </p:nvPicPr>
        <p:blipFill>
          <a:blip r:embed="rId3"/>
          <a:stretch>
            <a:fillRect/>
          </a:stretch>
        </p:blipFill>
        <p:spPr>
          <a:xfrm>
            <a:off x="211777" y="217418"/>
            <a:ext cx="1592759" cy="1181724"/>
          </a:xfrm>
          <a:prstGeom prst="rect">
            <a:avLst/>
          </a:prstGeom>
          <a:ln>
            <a:solidFill>
              <a:schemeClr val="tx1"/>
            </a:solidFill>
          </a:ln>
        </p:spPr>
      </p:pic>
      <p:pic>
        <p:nvPicPr>
          <p:cNvPr id="13" name="Grafik 12">
            <a:extLst>
              <a:ext uri="{FF2B5EF4-FFF2-40B4-BE49-F238E27FC236}">
                <a16:creationId xmlns:a16="http://schemas.microsoft.com/office/drawing/2014/main" id="{3278DE24-ED55-4854-AB40-311614352AFB}"/>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1101954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Pinguin</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Pinguine sind Vögel. Sie haben zwar Flügel, können aber nicht fliegen. Pinguine leben in der Antarktis. Die Tiere sind gute Taucher und Schwimmer. Sie ernähren sich von Fischen und Krebsen. Ihre Jungtiere schlüpfen aus Eiern </a:t>
            </a:r>
            <a:endParaRPr lang="en-US" sz="2000" dirty="0">
              <a:solidFill>
                <a:schemeClr val="tx1">
                  <a:lumMod val="65000"/>
                  <a:lumOff val="35000"/>
                </a:schemeClr>
              </a:solidFill>
            </a:endParaRPr>
          </a:p>
        </p:txBody>
      </p:sp>
      <p:pic>
        <p:nvPicPr>
          <p:cNvPr id="4" name="Grafik 3">
            <a:extLst>
              <a:ext uri="{FF2B5EF4-FFF2-40B4-BE49-F238E27FC236}">
                <a16:creationId xmlns:a16="http://schemas.microsoft.com/office/drawing/2014/main" id="{C7336DCF-7AB2-4CE7-B4B6-41735A761E1A}"/>
              </a:ext>
            </a:extLst>
          </p:cNvPr>
          <p:cNvPicPr>
            <a:picLocks noChangeAspect="1"/>
          </p:cNvPicPr>
          <p:nvPr/>
        </p:nvPicPr>
        <p:blipFill>
          <a:blip r:embed="rId2"/>
          <a:stretch>
            <a:fillRect/>
          </a:stretch>
        </p:blipFill>
        <p:spPr>
          <a:xfrm>
            <a:off x="239190" y="294978"/>
            <a:ext cx="1952447" cy="1339282"/>
          </a:xfrm>
          <a:prstGeom prst="rect">
            <a:avLst/>
          </a:prstGeom>
          <a:ln>
            <a:solidFill>
              <a:schemeClr val="tx1"/>
            </a:solidFill>
          </a:ln>
        </p:spPr>
      </p:pic>
      <p:pic>
        <p:nvPicPr>
          <p:cNvPr id="12290" name="Picture 2" descr="Sponsored image">
            <a:extLst>
              <a:ext uri="{FF2B5EF4-FFF2-40B4-BE49-F238E27FC236}">
                <a16:creationId xmlns:a16="http://schemas.microsoft.com/office/drawing/2014/main" id="{58855853-ED6F-45EA-9587-9D8243AE5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608" y="430043"/>
            <a:ext cx="3651202" cy="552001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10FB1C38-8D8C-4253-9679-FD6E782CE11A}"/>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425542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err="1">
                <a:solidFill>
                  <a:schemeClr val="tx1">
                    <a:lumMod val="65000"/>
                    <a:lumOff val="35000"/>
                  </a:schemeClr>
                </a:solidFill>
                <a:latin typeface="+mj-lt"/>
                <a:ea typeface="+mj-ea"/>
                <a:cs typeface="+mj-cs"/>
              </a:rPr>
              <a:t>Eisbär</a:t>
            </a:r>
            <a:endParaRPr lang="en-US" sz="3200" b="1" kern="1200" dirty="0">
              <a:solidFill>
                <a:schemeClr val="tx1">
                  <a:lumMod val="65000"/>
                  <a:lumOff val="35000"/>
                </a:schemeClr>
              </a:solidFill>
              <a:latin typeface="+mj-lt"/>
              <a:ea typeface="+mj-ea"/>
              <a:cs typeface="+mj-cs"/>
            </a:endParaRP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Eisbären sind Säugetiere. Sie zählen zu den größten Raubtieren der Welt. Eisbären haben ein weißes und sehr dichtes Fell. Sie fressen besonders gerne Robben.</a:t>
            </a:r>
            <a:endParaRPr lang="en-US" sz="2000" dirty="0">
              <a:solidFill>
                <a:schemeClr val="tx1">
                  <a:lumMod val="65000"/>
                  <a:lumOff val="35000"/>
                </a:schemeClr>
              </a:solidFill>
            </a:endParaRPr>
          </a:p>
        </p:txBody>
      </p:sp>
      <p:pic>
        <p:nvPicPr>
          <p:cNvPr id="8" name="Grafik 7">
            <a:extLst>
              <a:ext uri="{FF2B5EF4-FFF2-40B4-BE49-F238E27FC236}">
                <a16:creationId xmlns:a16="http://schemas.microsoft.com/office/drawing/2014/main" id="{8E458621-C4DE-4299-92CD-8B09F5B794AE}"/>
              </a:ext>
            </a:extLst>
          </p:cNvPr>
          <p:cNvPicPr>
            <a:picLocks noChangeAspect="1"/>
          </p:cNvPicPr>
          <p:nvPr/>
        </p:nvPicPr>
        <p:blipFill>
          <a:blip r:embed="rId2"/>
          <a:stretch>
            <a:fillRect/>
          </a:stretch>
        </p:blipFill>
        <p:spPr>
          <a:xfrm>
            <a:off x="239190" y="294978"/>
            <a:ext cx="1952447" cy="1339282"/>
          </a:xfrm>
          <a:prstGeom prst="rect">
            <a:avLst/>
          </a:prstGeom>
          <a:ln>
            <a:solidFill>
              <a:schemeClr val="tx1"/>
            </a:solidFill>
          </a:ln>
        </p:spPr>
      </p:pic>
      <p:pic>
        <p:nvPicPr>
          <p:cNvPr id="13314" name="Picture 2" descr="Eisbär, Bär, Tier, Natur, Schnee">
            <a:extLst>
              <a:ext uri="{FF2B5EF4-FFF2-40B4-BE49-F238E27FC236}">
                <a16:creationId xmlns:a16="http://schemas.microsoft.com/office/drawing/2014/main" id="{A6EA3EE1-D6E6-4D82-A04C-BEB8DF9FB5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53" r="14145"/>
          <a:stretch/>
        </p:blipFill>
        <p:spPr bwMode="auto">
          <a:xfrm>
            <a:off x="7846422" y="846015"/>
            <a:ext cx="4011105" cy="4988728"/>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1CD2EDF6-0C5C-4F49-8634-562A058B6578}"/>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272089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634CB-BE5E-4A64-8B10-F0A60EFA3CBE}"/>
              </a:ext>
            </a:extLst>
          </p:cNvPr>
          <p:cNvSpPr>
            <a:spLocks noGrp="1"/>
          </p:cNvSpPr>
          <p:nvPr>
            <p:ph type="title"/>
          </p:nvPr>
        </p:nvSpPr>
        <p:spPr/>
        <p:txBody>
          <a:bodyPr/>
          <a:lstStyle/>
          <a:p>
            <a:r>
              <a:rPr lang="de-AT" dirty="0"/>
              <a:t>Bilder:</a:t>
            </a:r>
            <a:br>
              <a:rPr lang="de-AT" dirty="0"/>
            </a:br>
            <a:r>
              <a:rPr lang="de-AT" dirty="0">
                <a:hlinkClick r:id="rId2"/>
              </a:rPr>
              <a:t>https://pixabay.com</a:t>
            </a:r>
            <a:r>
              <a:rPr lang="de-AT" dirty="0"/>
              <a:t> </a:t>
            </a:r>
          </a:p>
        </p:txBody>
      </p:sp>
    </p:spTree>
    <p:extLst>
      <p:ext uri="{BB962C8B-B14F-4D97-AF65-F5344CB8AC3E}">
        <p14:creationId xmlns:p14="http://schemas.microsoft.com/office/powerpoint/2010/main" val="327447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err="1">
                <a:solidFill>
                  <a:schemeClr val="tx1">
                    <a:lumMod val="65000"/>
                    <a:lumOff val="35000"/>
                  </a:schemeClr>
                </a:solidFill>
                <a:latin typeface="+mj-lt"/>
                <a:ea typeface="+mj-ea"/>
                <a:cs typeface="+mj-cs"/>
              </a:rPr>
              <a:t>Pandabär</a:t>
            </a:r>
            <a:endParaRPr lang="en-US" sz="3200" b="1" kern="1200" dirty="0">
              <a:solidFill>
                <a:schemeClr val="tx1">
                  <a:lumMod val="65000"/>
                  <a:lumOff val="35000"/>
                </a:schemeClr>
              </a:solidFill>
              <a:latin typeface="+mj-lt"/>
              <a:ea typeface="+mj-ea"/>
              <a:cs typeface="+mj-cs"/>
            </a:endParaRP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Pandabären sind Säugetiere. Sie gehören zur Familie der Bären. Oft werden die Tiere einfach nur Panda genannt. Sie leben in einigen Teilen von China. Es gibt nur noch wenige Pandabären. Sie fressen besonders gerne Bambusblätter</a:t>
            </a:r>
            <a:endParaRPr lang="en-US" sz="2000" dirty="0">
              <a:solidFill>
                <a:schemeClr val="tx1">
                  <a:lumMod val="65000"/>
                  <a:lumOff val="35000"/>
                </a:schemeClr>
              </a:solidFill>
            </a:endParaRPr>
          </a:p>
        </p:txBody>
      </p:sp>
      <p:pic>
        <p:nvPicPr>
          <p:cNvPr id="6" name="Grafik 5">
            <a:extLst>
              <a:ext uri="{FF2B5EF4-FFF2-40B4-BE49-F238E27FC236}">
                <a16:creationId xmlns:a16="http://schemas.microsoft.com/office/drawing/2014/main" id="{1FDC0EC8-1224-4EFB-889A-07B69396DAC9}"/>
              </a:ext>
            </a:extLst>
          </p:cNvPr>
          <p:cNvPicPr>
            <a:picLocks noChangeAspect="1"/>
          </p:cNvPicPr>
          <p:nvPr/>
        </p:nvPicPr>
        <p:blipFill>
          <a:blip r:embed="rId2"/>
          <a:stretch>
            <a:fillRect/>
          </a:stretch>
        </p:blipFill>
        <p:spPr>
          <a:xfrm>
            <a:off x="211777" y="217418"/>
            <a:ext cx="1592759" cy="1181724"/>
          </a:xfrm>
          <a:prstGeom prst="rect">
            <a:avLst/>
          </a:prstGeom>
          <a:ln>
            <a:solidFill>
              <a:schemeClr val="tx1"/>
            </a:solidFill>
          </a:ln>
        </p:spPr>
      </p:pic>
      <p:pic>
        <p:nvPicPr>
          <p:cNvPr id="2050" name="Picture 2" descr="Sponsored image">
            <a:extLst>
              <a:ext uri="{FF2B5EF4-FFF2-40B4-BE49-F238E27FC236}">
                <a16:creationId xmlns:a16="http://schemas.microsoft.com/office/drawing/2014/main" id="{EF21733C-EC06-4D92-A276-9F292308B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101"/>
          <a:stretch/>
        </p:blipFill>
        <p:spPr bwMode="auto">
          <a:xfrm>
            <a:off x="7701169" y="1231803"/>
            <a:ext cx="4209481" cy="4387504"/>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9A0BD809-3C36-44A7-88FE-40999FD38312}"/>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89101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22C488B5-C5BC-4DCB-BA36-EFB8094177AB}"/>
              </a:ext>
            </a:extLst>
          </p:cNvPr>
          <p:cNvPicPr>
            <a:picLocks noChangeAspect="1"/>
          </p:cNvPicPr>
          <p:nvPr/>
        </p:nvPicPr>
        <p:blipFill>
          <a:blip r:embed="rId2"/>
          <a:stretch>
            <a:fillRect/>
          </a:stretch>
        </p:blipFill>
        <p:spPr>
          <a:xfrm>
            <a:off x="1418424" y="643468"/>
            <a:ext cx="7690124" cy="5571066"/>
          </a:xfrm>
          <a:prstGeom prst="rect">
            <a:avLst/>
          </a:prstGeom>
        </p:spPr>
      </p:pic>
      <p:sp>
        <p:nvSpPr>
          <p:cNvPr id="18" name="Freeform: Shape 1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Grafik 7">
            <a:extLst>
              <a:ext uri="{FF2B5EF4-FFF2-40B4-BE49-F238E27FC236}">
                <a16:creationId xmlns:a16="http://schemas.microsoft.com/office/drawing/2014/main" id="{D6D97D27-8E01-4260-87B3-3AF40D3308D6}"/>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321980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a:solidFill>
                  <a:schemeClr val="tx1">
                    <a:lumMod val="65000"/>
                    <a:lumOff val="35000"/>
                  </a:schemeClr>
                </a:solidFill>
                <a:latin typeface="+mj-lt"/>
                <a:ea typeface="+mj-ea"/>
                <a:cs typeface="+mj-cs"/>
              </a:rPr>
              <a:t>Koala</a:t>
            </a: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Koala sind Beuteltiere. Sie leben in Australien. Die meiste Zeit seines Lebens verschläft ein Koalabär in Astgabelungen von Bäumen. Koalas bringen nackte Jungen auf die Welt. Diese wachsen in ihrem Beutel weiter. Am liebsten fressen sie Eukalyptus.</a:t>
            </a:r>
            <a:endParaRPr lang="en-US" sz="2000" dirty="0">
              <a:solidFill>
                <a:schemeClr val="tx1">
                  <a:lumMod val="65000"/>
                  <a:lumOff val="35000"/>
                </a:schemeClr>
              </a:solidFill>
            </a:endParaRPr>
          </a:p>
        </p:txBody>
      </p:sp>
      <p:pic>
        <p:nvPicPr>
          <p:cNvPr id="4" name="Grafik 3">
            <a:extLst>
              <a:ext uri="{FF2B5EF4-FFF2-40B4-BE49-F238E27FC236}">
                <a16:creationId xmlns:a16="http://schemas.microsoft.com/office/drawing/2014/main" id="{81C0A8B8-0346-454B-9127-E63417CDAB74}"/>
              </a:ext>
            </a:extLst>
          </p:cNvPr>
          <p:cNvPicPr>
            <a:picLocks noChangeAspect="1"/>
          </p:cNvPicPr>
          <p:nvPr/>
        </p:nvPicPr>
        <p:blipFill>
          <a:blip r:embed="rId2"/>
          <a:stretch>
            <a:fillRect/>
          </a:stretch>
        </p:blipFill>
        <p:spPr>
          <a:xfrm>
            <a:off x="219602" y="292693"/>
            <a:ext cx="1650321" cy="1195566"/>
          </a:xfrm>
          <a:prstGeom prst="rect">
            <a:avLst/>
          </a:prstGeom>
          <a:ln>
            <a:solidFill>
              <a:schemeClr val="tx1"/>
            </a:solidFill>
          </a:ln>
        </p:spPr>
      </p:pic>
      <p:pic>
        <p:nvPicPr>
          <p:cNvPr id="11" name="Grafik 10" descr="Panda, Tierpark, Pandabär, Putzig">
            <a:extLst>
              <a:ext uri="{FF2B5EF4-FFF2-40B4-BE49-F238E27FC236}">
                <a16:creationId xmlns:a16="http://schemas.microsoft.com/office/drawing/2014/main" id="{43CCDD12-6064-458C-AA48-13EB4C35C948}"/>
              </a:ext>
            </a:extLst>
          </p:cNvPr>
          <p:cNvPicPr/>
          <p:nvPr/>
        </p:nvPicPr>
        <p:blipFill rotWithShape="1">
          <a:blip r:embed="rId3">
            <a:extLst>
              <a:ext uri="{28A0092B-C50C-407E-A947-70E740481C1C}">
                <a14:useLocalDpi xmlns:a14="http://schemas.microsoft.com/office/drawing/2010/main" val="0"/>
              </a:ext>
            </a:extLst>
          </a:blip>
          <a:srcRect l="30499" r="11567"/>
          <a:stretch/>
        </p:blipFill>
        <p:spPr bwMode="auto">
          <a:xfrm>
            <a:off x="7779774" y="818535"/>
            <a:ext cx="4136923" cy="5159352"/>
          </a:xfrm>
          <a:prstGeom prst="rect">
            <a:avLst/>
          </a:prstGeom>
          <a:noFill/>
          <a:ln>
            <a:noFill/>
          </a:ln>
        </p:spPr>
      </p:pic>
      <p:pic>
        <p:nvPicPr>
          <p:cNvPr id="12" name="Grafik 11">
            <a:extLst>
              <a:ext uri="{FF2B5EF4-FFF2-40B4-BE49-F238E27FC236}">
                <a16:creationId xmlns:a16="http://schemas.microsoft.com/office/drawing/2014/main" id="{FC7BAC9F-13B2-4555-9FD6-EA645AB1CA60}"/>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93266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err="1">
                <a:solidFill>
                  <a:schemeClr val="tx1">
                    <a:lumMod val="65000"/>
                    <a:lumOff val="35000"/>
                  </a:schemeClr>
                </a:solidFill>
                <a:latin typeface="+mj-lt"/>
                <a:ea typeface="+mj-ea"/>
                <a:cs typeface="+mj-cs"/>
              </a:rPr>
              <a:t>Känguru</a:t>
            </a:r>
            <a:endParaRPr lang="en-US" sz="3200" b="1" kern="1200" dirty="0">
              <a:solidFill>
                <a:schemeClr val="tx1">
                  <a:lumMod val="65000"/>
                  <a:lumOff val="35000"/>
                </a:schemeClr>
              </a:solidFill>
              <a:latin typeface="+mj-lt"/>
              <a:ea typeface="+mj-ea"/>
              <a:cs typeface="+mj-cs"/>
            </a:endParaRP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Kängurus zählen zu den Säugetieren und Beuteltieren. Die Tiere leben in Australien. Dank ihrer Kräftigen Beine können sie weit springen. Der stabile Schwanz dient als Stehhilfe. Kängurus halten auch damit das Gleichgewicht. Jungtiere verbringen viel Zeit im Beutel der Mutter</a:t>
            </a:r>
            <a:endParaRPr lang="en-US" sz="2000" dirty="0">
              <a:solidFill>
                <a:schemeClr val="tx1">
                  <a:lumMod val="65000"/>
                  <a:lumOff val="35000"/>
                </a:schemeClr>
              </a:solidFill>
            </a:endParaRPr>
          </a:p>
        </p:txBody>
      </p:sp>
      <p:pic>
        <p:nvPicPr>
          <p:cNvPr id="10" name="Grafik 9">
            <a:extLst>
              <a:ext uri="{FF2B5EF4-FFF2-40B4-BE49-F238E27FC236}">
                <a16:creationId xmlns:a16="http://schemas.microsoft.com/office/drawing/2014/main" id="{D56A4B36-AE8C-4CFE-8A5A-9F04BFC60BD1}"/>
              </a:ext>
            </a:extLst>
          </p:cNvPr>
          <p:cNvPicPr>
            <a:picLocks noChangeAspect="1"/>
          </p:cNvPicPr>
          <p:nvPr/>
        </p:nvPicPr>
        <p:blipFill>
          <a:blip r:embed="rId2"/>
          <a:stretch>
            <a:fillRect/>
          </a:stretch>
        </p:blipFill>
        <p:spPr>
          <a:xfrm>
            <a:off x="219602" y="292693"/>
            <a:ext cx="1650321" cy="1195566"/>
          </a:xfrm>
          <a:prstGeom prst="rect">
            <a:avLst/>
          </a:prstGeom>
          <a:ln>
            <a:solidFill>
              <a:schemeClr val="tx1"/>
            </a:solidFill>
          </a:ln>
        </p:spPr>
      </p:pic>
      <p:pic>
        <p:nvPicPr>
          <p:cNvPr id="3074" name="Picture 2" descr="Sponsored image">
            <a:extLst>
              <a:ext uri="{FF2B5EF4-FFF2-40B4-BE49-F238E27FC236}">
                <a16:creationId xmlns:a16="http://schemas.microsoft.com/office/drawing/2014/main" id="{8B043D8A-C142-4B40-B16F-AEDA6D066E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89" r="19556"/>
          <a:stretch/>
        </p:blipFill>
        <p:spPr bwMode="auto">
          <a:xfrm>
            <a:off x="7757653" y="928975"/>
            <a:ext cx="4152808" cy="479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BF916BF6-4A14-4568-94B2-B0D0CD92DBAF}"/>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28978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1777104D-0261-4489-B7FE-DA32A0578A4B}"/>
              </a:ext>
            </a:extLst>
          </p:cNvPr>
          <p:cNvPicPr>
            <a:picLocks noChangeAspect="1"/>
          </p:cNvPicPr>
          <p:nvPr/>
        </p:nvPicPr>
        <p:blipFill>
          <a:blip r:embed="rId2"/>
          <a:stretch>
            <a:fillRect/>
          </a:stretch>
        </p:blipFill>
        <p:spPr>
          <a:xfrm>
            <a:off x="1704195" y="643468"/>
            <a:ext cx="7118582" cy="5571066"/>
          </a:xfrm>
          <a:prstGeom prst="rect">
            <a:avLst/>
          </a:prstGeom>
        </p:spPr>
      </p:pic>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Grafik 5">
            <a:extLst>
              <a:ext uri="{FF2B5EF4-FFF2-40B4-BE49-F238E27FC236}">
                <a16:creationId xmlns:a16="http://schemas.microsoft.com/office/drawing/2014/main" id="{0BC8D538-0A91-4F9C-BCB0-E375BFF1E221}"/>
              </a:ext>
            </a:extLst>
          </p:cNvPr>
          <p:cNvPicPr>
            <a:picLocks noChangeAspect="1"/>
          </p:cNvPicPr>
          <p:nvPr/>
        </p:nvPicPr>
        <p:blipFill>
          <a:blip r:embed="rId3"/>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32748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a:solidFill>
                  <a:schemeClr val="tx1">
                    <a:lumMod val="65000"/>
                    <a:lumOff val="35000"/>
                  </a:schemeClr>
                </a:solidFill>
                <a:latin typeface="+mj-lt"/>
                <a:ea typeface="+mj-ea"/>
                <a:cs typeface="+mj-cs"/>
              </a:rPr>
              <a:t>Giraffe</a:t>
            </a:r>
            <a:endParaRPr lang="en-US" sz="3200" b="1" kern="1200" dirty="0">
              <a:solidFill>
                <a:schemeClr val="tx1">
                  <a:lumMod val="65000"/>
                  <a:lumOff val="35000"/>
                </a:schemeClr>
              </a:solidFill>
              <a:latin typeface="+mj-lt"/>
              <a:ea typeface="+mj-ea"/>
              <a:cs typeface="+mj-cs"/>
            </a:endParaRP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a:effectLst/>
                <a:latin typeface="Calibri" panose="020F0502020204030204" pitchFamily="34" charset="0"/>
                <a:ea typeface="Calibri" panose="020F0502020204030204" pitchFamily="34" charset="0"/>
                <a:cs typeface="Times New Roman" panose="02020603050405020304" pitchFamily="18" charset="0"/>
              </a:rPr>
              <a:t>Giraffen sind Säugetiere. Die Tiere gelten als besonders große Landtiere. Sie leben in der Savanne Afrikas. Besonders auffällig ist ihr langer Hals, womit sie problemlos Blätter hoher Bäume erreichen. Zum Trinken spreizen sie ihre Vorderbeine und senken den Kopf</a:t>
            </a:r>
            <a:endParaRPr lang="en-US" sz="2000" dirty="0">
              <a:solidFill>
                <a:schemeClr val="tx1">
                  <a:lumMod val="65000"/>
                  <a:lumOff val="35000"/>
                </a:schemeClr>
              </a:solidFill>
            </a:endParaRPr>
          </a:p>
        </p:txBody>
      </p:sp>
      <p:pic>
        <p:nvPicPr>
          <p:cNvPr id="4" name="Grafik 3">
            <a:extLst>
              <a:ext uri="{FF2B5EF4-FFF2-40B4-BE49-F238E27FC236}">
                <a16:creationId xmlns:a16="http://schemas.microsoft.com/office/drawing/2014/main" id="{90701770-9E02-4A7C-94FB-84390DA7BD2B}"/>
              </a:ext>
            </a:extLst>
          </p:cNvPr>
          <p:cNvPicPr>
            <a:picLocks noChangeAspect="1"/>
          </p:cNvPicPr>
          <p:nvPr/>
        </p:nvPicPr>
        <p:blipFill>
          <a:blip r:embed="rId2"/>
          <a:stretch>
            <a:fillRect/>
          </a:stretch>
        </p:blipFill>
        <p:spPr>
          <a:xfrm>
            <a:off x="227689" y="320061"/>
            <a:ext cx="1592759" cy="1246507"/>
          </a:xfrm>
          <a:prstGeom prst="rect">
            <a:avLst/>
          </a:prstGeom>
          <a:ln>
            <a:solidFill>
              <a:schemeClr val="tx1"/>
            </a:solidFill>
          </a:ln>
        </p:spPr>
      </p:pic>
      <p:pic>
        <p:nvPicPr>
          <p:cNvPr id="4098" name="Picture 2" descr="Giraffe, Hoch, Säugetier, Afrika">
            <a:extLst>
              <a:ext uri="{FF2B5EF4-FFF2-40B4-BE49-F238E27FC236}">
                <a16:creationId xmlns:a16="http://schemas.microsoft.com/office/drawing/2014/main" id="{C4DB100A-19A3-4710-9283-5D44C4A82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312" y="530942"/>
            <a:ext cx="3605672" cy="5424462"/>
          </a:xfrm>
          <a:prstGeom prst="rect">
            <a:avLst/>
          </a:prstGeom>
          <a:noFill/>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id="{F9286E32-6CC1-431F-9AEA-7E23A1790212}"/>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3522479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8532AE1-3E02-470C-B898-A0C62F2E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3AB5ACF-7DDD-4FF9-943B-8FFF3B372BEC}"/>
              </a:ext>
            </a:extLst>
          </p:cNvPr>
          <p:cNvSpPr>
            <a:spLocks noGrp="1"/>
          </p:cNvSpPr>
          <p:nvPr>
            <p:ph type="title"/>
          </p:nvPr>
        </p:nvSpPr>
        <p:spPr>
          <a:xfrm>
            <a:off x="1368612" y="1095152"/>
            <a:ext cx="4773616" cy="1065313"/>
          </a:xfrm>
        </p:spPr>
        <p:txBody>
          <a:bodyPr vert="horz" lIns="91440" tIns="45720" rIns="91440" bIns="45720" rtlCol="0" anchor="b">
            <a:normAutofit/>
          </a:bodyPr>
          <a:lstStyle/>
          <a:p>
            <a:pPr algn="ctr"/>
            <a:r>
              <a:rPr lang="en-US" sz="3200" b="1" kern="1200" dirty="0" err="1">
                <a:solidFill>
                  <a:schemeClr val="tx1">
                    <a:lumMod val="65000"/>
                    <a:lumOff val="35000"/>
                  </a:schemeClr>
                </a:solidFill>
                <a:latin typeface="+mj-lt"/>
                <a:ea typeface="+mj-ea"/>
                <a:cs typeface="+mj-cs"/>
              </a:rPr>
              <a:t>Erdännchen</a:t>
            </a:r>
            <a:endParaRPr lang="en-US" sz="3200" b="1" kern="1200" dirty="0">
              <a:solidFill>
                <a:schemeClr val="tx1">
                  <a:lumMod val="65000"/>
                  <a:lumOff val="35000"/>
                </a:schemeClr>
              </a:solidFill>
              <a:latin typeface="+mj-lt"/>
              <a:ea typeface="+mj-ea"/>
              <a:cs typeface="+mj-cs"/>
            </a:endParaRPr>
          </a:p>
        </p:txBody>
      </p:sp>
      <p:sp>
        <p:nvSpPr>
          <p:cNvPr id="9" name="Textplatzhalter 3">
            <a:extLst>
              <a:ext uri="{FF2B5EF4-FFF2-40B4-BE49-F238E27FC236}">
                <a16:creationId xmlns:a16="http://schemas.microsoft.com/office/drawing/2014/main" id="{EE5E1BF4-6994-49C8-BCFB-F4D84898E7E3}"/>
              </a:ext>
            </a:extLst>
          </p:cNvPr>
          <p:cNvSpPr txBox="1">
            <a:spLocks/>
          </p:cNvSpPr>
          <p:nvPr/>
        </p:nvSpPr>
        <p:spPr>
          <a:xfrm>
            <a:off x="1368613" y="2447337"/>
            <a:ext cx="4773616" cy="31719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AT" sz="1800" dirty="0">
                <a:effectLst/>
                <a:latin typeface="Calibri" panose="020F0502020204030204" pitchFamily="34" charset="0"/>
                <a:ea typeface="Calibri" panose="020F0502020204030204" pitchFamily="34" charset="0"/>
                <a:cs typeface="Times New Roman" panose="02020603050405020304" pitchFamily="18" charset="0"/>
              </a:rPr>
              <a:t>Erdmännchen sind Säugetiere. Sie sind mit den Mardern verwandt. Erdmännchen leben in Gruppen zusammen. Solche Gruppen nennt man auch Kolonien. Ihr Zuhause ist das südliche Afrika. Sie beobachten ihre Umwelt genau. Dabei stehen sie auf zwei Beinen.</a:t>
            </a:r>
            <a:endParaRPr lang="en-US" sz="2000" dirty="0">
              <a:solidFill>
                <a:schemeClr val="tx1">
                  <a:lumMod val="65000"/>
                  <a:lumOff val="35000"/>
                </a:schemeClr>
              </a:solidFill>
            </a:endParaRPr>
          </a:p>
        </p:txBody>
      </p:sp>
      <p:pic>
        <p:nvPicPr>
          <p:cNvPr id="4" name="Grafik 3">
            <a:extLst>
              <a:ext uri="{FF2B5EF4-FFF2-40B4-BE49-F238E27FC236}">
                <a16:creationId xmlns:a16="http://schemas.microsoft.com/office/drawing/2014/main" id="{90701770-9E02-4A7C-94FB-84390DA7BD2B}"/>
              </a:ext>
            </a:extLst>
          </p:cNvPr>
          <p:cNvPicPr>
            <a:picLocks noChangeAspect="1"/>
          </p:cNvPicPr>
          <p:nvPr/>
        </p:nvPicPr>
        <p:blipFill>
          <a:blip r:embed="rId2"/>
          <a:stretch>
            <a:fillRect/>
          </a:stretch>
        </p:blipFill>
        <p:spPr>
          <a:xfrm>
            <a:off x="227689" y="320061"/>
            <a:ext cx="1592759" cy="1246507"/>
          </a:xfrm>
          <a:prstGeom prst="rect">
            <a:avLst/>
          </a:prstGeom>
          <a:ln>
            <a:solidFill>
              <a:schemeClr val="tx1"/>
            </a:solidFill>
          </a:ln>
        </p:spPr>
      </p:pic>
      <p:pic>
        <p:nvPicPr>
          <p:cNvPr id="5122" name="Picture 2" descr="Tiere, Erdmännchen, Säugetier, Pelz, Süß">
            <a:extLst>
              <a:ext uri="{FF2B5EF4-FFF2-40B4-BE49-F238E27FC236}">
                <a16:creationId xmlns:a16="http://schemas.microsoft.com/office/drawing/2014/main" id="{C5C813B7-CBDC-435C-BAB3-6B2FA232C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835" y="914400"/>
            <a:ext cx="37719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90C12F75-3096-40C7-9B4C-9BDE74E289E4}"/>
              </a:ext>
            </a:extLst>
          </p:cNvPr>
          <p:cNvPicPr>
            <a:picLocks noChangeAspect="1"/>
          </p:cNvPicPr>
          <p:nvPr/>
        </p:nvPicPr>
        <p:blipFill>
          <a:blip r:embed="rId4"/>
          <a:stretch>
            <a:fillRect/>
          </a:stretch>
        </p:blipFill>
        <p:spPr>
          <a:xfrm>
            <a:off x="10589624" y="6427104"/>
            <a:ext cx="1480458" cy="289655"/>
          </a:xfrm>
          <a:prstGeom prst="rect">
            <a:avLst/>
          </a:prstGeom>
        </p:spPr>
      </p:pic>
    </p:spTree>
    <p:extLst>
      <p:ext uri="{BB962C8B-B14F-4D97-AF65-F5344CB8AC3E}">
        <p14:creationId xmlns:p14="http://schemas.microsoft.com/office/powerpoint/2010/main" val="2481590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Breitbild</PresentationFormat>
  <Paragraphs>29</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Calibri Light</vt:lpstr>
      <vt:lpstr>Office</vt:lpstr>
      <vt:lpstr>PowerPoint-Präsentation</vt:lpstr>
      <vt:lpstr>Asiatischer Elefant</vt:lpstr>
      <vt:lpstr>Pandabär</vt:lpstr>
      <vt:lpstr>PowerPoint-Präsentation</vt:lpstr>
      <vt:lpstr>Koala</vt:lpstr>
      <vt:lpstr>Känguru</vt:lpstr>
      <vt:lpstr>PowerPoint-Präsentation</vt:lpstr>
      <vt:lpstr>Giraffe</vt:lpstr>
      <vt:lpstr>Erdännchen</vt:lpstr>
      <vt:lpstr>PowerPoint-Präsentation</vt:lpstr>
      <vt:lpstr>Bison</vt:lpstr>
      <vt:lpstr>Grizzly</vt:lpstr>
      <vt:lpstr>PowerPoint-Präsentation</vt:lpstr>
      <vt:lpstr>Lama</vt:lpstr>
      <vt:lpstr>Faultier</vt:lpstr>
      <vt:lpstr>PowerPoint-Präsentation</vt:lpstr>
      <vt:lpstr>Igel</vt:lpstr>
      <vt:lpstr>Wildschwein</vt:lpstr>
      <vt:lpstr>PowerPoint-Präsentation</vt:lpstr>
      <vt:lpstr>Pinguin</vt:lpstr>
      <vt:lpstr>Eisbär</vt:lpstr>
      <vt:lpstr>Bilder: https://pixabay.com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Artenvielfalt</dc:title>
  <dc:creator>Julia Kirali</dc:creator>
  <cp:lastModifiedBy>Julia Kirali</cp:lastModifiedBy>
  <cp:revision>10</cp:revision>
  <dcterms:created xsi:type="dcterms:W3CDTF">2021-05-26T14:15:38Z</dcterms:created>
  <dcterms:modified xsi:type="dcterms:W3CDTF">2021-06-15T13:11:19Z</dcterms:modified>
</cp:coreProperties>
</file>